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38629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2629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7004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233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668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7719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7536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817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0444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051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3057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79386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4736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76639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86986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13848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D2FBE0-909F-4842-8E69-0F0F6F647340}" type="datetimeFigureOut">
              <a:rPr lang="bg-BG" smtClean="0"/>
              <a:t>17.1.2025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C442739-D5D2-48B5-8C0E-659A1811C10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712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Картина 15">
            <a:extLst>
              <a:ext uri="{FF2B5EF4-FFF2-40B4-BE49-F238E27FC236}">
                <a16:creationId xmlns:a16="http://schemas.microsoft.com/office/drawing/2014/main" id="{AE845808-A6E1-8DE7-52A8-62E11AB381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245" y="0"/>
            <a:ext cx="6343510" cy="6842437"/>
          </a:xfrm>
          <a:prstGeom prst="rect">
            <a:avLst/>
          </a:prstGeom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2DB7CEC2-6C53-C4DC-F83E-7B53200E0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481619" y="335013"/>
            <a:ext cx="995680" cy="830580"/>
          </a:xfrm>
          <a:prstGeom prst="rect">
            <a:avLst/>
          </a:prstGeom>
          <a:noFill/>
        </p:spPr>
      </p:pic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627B31F-1B71-1D47-84E1-D26C410694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7670" y="4126071"/>
            <a:ext cx="6436659" cy="2396916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b="1" dirty="0" err="1"/>
              <a:t>Детска</a:t>
            </a:r>
            <a:r>
              <a:rPr lang="ru-RU" sz="2400" b="1" dirty="0"/>
              <a:t> градина „</a:t>
            </a:r>
            <a:r>
              <a:rPr lang="ru-RU" sz="2400" b="1" dirty="0" err="1"/>
              <a:t>Звънче</a:t>
            </a:r>
            <a:r>
              <a:rPr lang="ru-RU" sz="2400" b="1" dirty="0"/>
              <a:t>“- гр. </a:t>
            </a:r>
            <a:r>
              <a:rPr lang="ru-RU" sz="2400" b="1" dirty="0" err="1"/>
              <a:t>Етрополе</a:t>
            </a:r>
            <a:endParaRPr lang="ru-RU" sz="2400" b="1" dirty="0"/>
          </a:p>
          <a:p>
            <a:pPr algn="ctr"/>
            <a:r>
              <a:rPr lang="ru-RU" sz="2400" b="1" dirty="0"/>
              <a:t> </a:t>
            </a:r>
            <a:r>
              <a:rPr lang="ru-RU" sz="2400" b="1" dirty="0" err="1"/>
              <a:t>участва</a:t>
            </a:r>
            <a:r>
              <a:rPr lang="ru-RU" sz="2400" b="1" dirty="0"/>
              <a:t> в Проект BG05SFPR001-1.003-0001 </a:t>
            </a:r>
          </a:p>
          <a:p>
            <a:pPr algn="ctr"/>
            <a:r>
              <a:rPr lang="ru-RU" sz="2400" b="1" dirty="0"/>
              <a:t>„Силен старт</a:t>
            </a:r>
            <a:r>
              <a:rPr lang="bg-BG" sz="2400" b="1" i="1" dirty="0">
                <a:solidFill>
                  <a:prstClr val="black">
                    <a:lumMod val="65000"/>
                    <a:lumOff val="35000"/>
                  </a:prst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bg-BG" sz="2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финансиран от Програма</a:t>
            </a:r>
          </a:p>
          <a:p>
            <a:pPr algn="ctr"/>
            <a:r>
              <a:rPr lang="bg-BG" sz="2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„Образование“ 2021-2027, съфинансиран </a:t>
            </a:r>
          </a:p>
          <a:p>
            <a:pPr algn="ctr"/>
            <a:r>
              <a:rPr lang="bg-BG" sz="24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от Европейския социален фонд.</a:t>
            </a:r>
            <a:endParaRPr lang="bg-BG" sz="24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DF33BD84-3A6D-AD66-6930-D8DC6DCF60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94" y="335013"/>
            <a:ext cx="2005965" cy="737870"/>
          </a:xfrm>
          <a:prstGeom prst="rect">
            <a:avLst/>
          </a:prstGeom>
          <a:noFill/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82FDC6BF-2CF8-03D6-D553-E66CEFA09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589" y="335013"/>
            <a:ext cx="1971040" cy="7226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621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9A8C0ACA-D3B7-9DD1-2595-6A968F40AB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D2A4F17-5FDB-38A5-2522-858EE88CE9BF}"/>
              </a:ext>
            </a:extLst>
          </p:cNvPr>
          <p:cNvSpPr txBox="1"/>
          <p:nvPr/>
        </p:nvSpPr>
        <p:spPr>
          <a:xfrm>
            <a:off x="1354539" y="1803568"/>
            <a:ext cx="10218761" cy="3045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Обща информация</a:t>
            </a:r>
            <a:endParaRPr lang="bg-BG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Една от основните  цели на проект „Силен старт“, реализиран от МОН и финансиран по програма „Образование“ е да се разгърне потенциала в предучилищното образование чрез подкрепа за личностното развитие с оглед по-успешна социална реализация.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Този проект допълва грижата за ранно детско образование и надгражда добрите практики и натрупания опит от успешното изпълнение на Оперативна програма „Наука и образование за интелигентен растеж“.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0DAD4A74-5ACC-AB4D-AAB1-26474870786C}"/>
              </a:ext>
            </a:extLst>
          </p:cNvPr>
          <p:cNvSpPr txBox="1"/>
          <p:nvPr/>
        </p:nvSpPr>
        <p:spPr>
          <a:xfrm>
            <a:off x="1354540" y="5120395"/>
            <a:ext cx="10218760" cy="13372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Дейностите в подкрепа на децата и техните семейства се реализират в продължение на 5 години, като през този период във висококачественото образование и грижи в ранна детска възраст ще бъдат инвестирани 105 400 000 лв. Средствата са от Европейския социален фонд плюс и националния бюджет. 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99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A7250-14CA-7A23-6597-635DE12B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174560A1-32FA-A5B9-5796-2CAD79B67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334" y="52067"/>
            <a:ext cx="8746815" cy="2198292"/>
          </a:xfrm>
          <a:prstGeom prst="rect">
            <a:avLst/>
          </a:prstGeom>
        </p:spPr>
      </p:pic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C7DD5B1-AA74-D249-B652-472AF0646586}"/>
              </a:ext>
            </a:extLst>
          </p:cNvPr>
          <p:cNvSpPr txBox="1"/>
          <p:nvPr/>
        </p:nvSpPr>
        <p:spPr>
          <a:xfrm>
            <a:off x="1755335" y="2174794"/>
            <a:ext cx="8746815" cy="2049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 проект „Силен старт“ се предоставя допълнителна подкрепа за личностно развитие на деца със СОП, в риск, с хронични заболявания и изявени дарби за трайното приобщаване в предучилищното образование. За целта в детската градина са наети логопед, ресурсен учител, помощник на учителя и помощник възпитател, като чрез финансирането на тази дейност се подобряват възможностите за осъществяване индивидуална и групова работа за психо-социална рехабилитация. </a:t>
            </a: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015948A9-1F6D-DAC7-1B77-C88E5B20048B}"/>
              </a:ext>
            </a:extLst>
          </p:cNvPr>
          <p:cNvSpPr txBox="1"/>
          <p:nvPr/>
        </p:nvSpPr>
        <p:spPr>
          <a:xfrm>
            <a:off x="1755335" y="4223945"/>
            <a:ext cx="8630278" cy="1482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Чрез различни инициативи и мероприятия, активно се приобщават и родители в процеса на предучилищно образование и в живота на образователната институция. Интензивното взаимодействие с родителите се реализира с цел формиране на положителни нагласи към образованието и към пълноценното участие на децата в образователния процес. </a:t>
            </a: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ADA247FD-216B-E0B6-3112-F5E1390D1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DFCA23A3-E057-8BDC-0F15-43433AB3E825}"/>
              </a:ext>
            </a:extLst>
          </p:cNvPr>
          <p:cNvSpPr txBox="1"/>
          <p:nvPr/>
        </p:nvSpPr>
        <p:spPr>
          <a:xfrm>
            <a:off x="1755335" y="5694658"/>
            <a:ext cx="8579226" cy="916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Предвидени са и обучения на педагогически и непедагогически специалисти, които предоставят експертно-методическа помощ по дейностите за личностно развитие. </a:t>
            </a: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66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79807-A098-9F81-D8A5-0D919FF84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BE9BA92E-EE39-4C4C-97B2-8FEB0EAC8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2D837710-88BF-E325-3234-C0F8BB3E6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804B8A0-EA8B-15C4-E772-47F5586D747A}"/>
              </a:ext>
            </a:extLst>
          </p:cNvPr>
          <p:cNvSpPr txBox="1"/>
          <p:nvPr/>
        </p:nvSpPr>
        <p:spPr>
          <a:xfrm>
            <a:off x="1900517" y="2331335"/>
            <a:ext cx="8746814" cy="2337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Допълнителна информация</a:t>
            </a:r>
            <a:endParaRPr lang="bg-B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Срок на изпълнение на проекта: </a:t>
            </a: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15.02.2024 г. – 14.02.2029 г.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Проектът ще се изпълнява в рамките на операция от стратегическо значение и предвижда да разгърне потенциала на децата от предучилищното образование чрез подкрепа за личностното им развитие с оглед по-успешна социална реализация. 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90E7E44D-14B7-4B19-5531-0D0AED0C44AC}"/>
              </a:ext>
            </a:extLst>
          </p:cNvPr>
          <p:cNvSpPr txBox="1"/>
          <p:nvPr/>
        </p:nvSpPr>
        <p:spPr>
          <a:xfrm>
            <a:off x="1924179" y="4885254"/>
            <a:ext cx="86994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g-BG" dirty="0">
                <a:effectLst/>
                <a:ea typeface="Times New Roman" panose="02020603050405020304" pitchFamily="18" charset="0"/>
              </a:rPr>
              <a:t>Проектът предвижда провеждане на обучения за педагогически и непедагогически специалисти, което ще допринесе в значителна степен за подобряване на процесите на взаимодействие с децата, ще подкрепи изграждането на приобщаваща среда и ще повиши ефективността на екипната работа.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8159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30004-DC38-DE85-564E-94930D429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5CD33690-03A4-E237-80CA-B7885D7C4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8E120D77-BFD9-213B-1A7A-8E0F10FD5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D7A1389E-5828-651F-585B-D0E7B1277610}"/>
              </a:ext>
            </a:extLst>
          </p:cNvPr>
          <p:cNvSpPr txBox="1"/>
          <p:nvPr/>
        </p:nvSpPr>
        <p:spPr>
          <a:xfrm>
            <a:off x="1900517" y="2331335"/>
            <a:ext cx="8746814" cy="935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Допълнителна информация</a:t>
            </a:r>
            <a:endParaRPr lang="bg-B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Срок на изпълнение на проекта: </a:t>
            </a: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15.02.2024 г. – 14.02.2029 г.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E2546687-1EB8-BEFE-26F0-F8AB1D49D1BB}"/>
              </a:ext>
            </a:extLst>
          </p:cNvPr>
          <p:cNvSpPr txBox="1"/>
          <p:nvPr/>
        </p:nvSpPr>
        <p:spPr>
          <a:xfrm>
            <a:off x="1876856" y="3429000"/>
            <a:ext cx="86994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kumimoji="0" lang="bg-BG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Чрез различни инициативи и мероприятия (вкл. обучения) ще се работи интензивно с родители от уязвимите групи, което ще оказва влияние от една страна на плавната адаптация на детето към новата среда, а от друга страна изгражда положително отношение в общността към ползите от образованието и грижите в ранна детска възраст (ОГРДВ) и от образованието като цяло.</a:t>
            </a:r>
            <a:endParaRPr lang="bg-BG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9F0339B-C3D0-68F2-2C79-577F95F3593A}"/>
              </a:ext>
            </a:extLst>
          </p:cNvPr>
          <p:cNvSpPr txBox="1"/>
          <p:nvPr/>
        </p:nvSpPr>
        <p:spPr>
          <a:xfrm>
            <a:off x="1912348" y="5201328"/>
            <a:ext cx="8675830" cy="1656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 проекта ще се предоставя допълнителна подкрепа за личностно развитие на деца със СОП, в риск, с хронични заболявания и изявени дарби. На фокус ще бъде също и достъпът и трайното предоставяне на обща подкрепа за личностно развитие под формата на обучения, занимания по интереси и др.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64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6ACB0-1C61-1EB0-472E-36514707E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2422F0CE-C0BF-766A-EB4F-AA86CA04A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06564535-F815-D9DF-4DB8-D61E9F885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A56AC4D-D27C-0A3B-E271-D8DCAF9BF9A8}"/>
              </a:ext>
            </a:extLst>
          </p:cNvPr>
          <p:cNvSpPr txBox="1"/>
          <p:nvPr/>
        </p:nvSpPr>
        <p:spPr>
          <a:xfrm>
            <a:off x="1900517" y="2331335"/>
            <a:ext cx="8746814" cy="935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Допълнителна информация</a:t>
            </a:r>
            <a:endParaRPr lang="bg-BG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Срок на изпълнение на проекта: </a:t>
            </a:r>
            <a:r>
              <a:rPr lang="bg-BG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15.02.2024 г. – 14.02.2029 г.</a:t>
            </a:r>
            <a:endParaRPr lang="bg-B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14C10CCA-46FB-FAB6-8226-1D8F84C2D515}"/>
              </a:ext>
            </a:extLst>
          </p:cNvPr>
          <p:cNvSpPr txBox="1"/>
          <p:nvPr/>
        </p:nvSpPr>
        <p:spPr>
          <a:xfrm>
            <a:off x="1746254" y="3697593"/>
            <a:ext cx="8699491" cy="1027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bg-BG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Дейностите ще надградят и мерките по прилагане на Европейската гаранция за детето, както и прилагането на Национална рамка за качество на образованието и грижите в ранна детска възраст.</a:t>
            </a: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47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B20D1-65FC-2CF5-3F97-D7288BE94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3B20FE2-30DF-3C01-7389-92566957C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8F8A85CD-B17C-DC5F-D5B7-D2240DAC1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99515D5F-E514-263B-24AF-5FE7CA569810}"/>
              </a:ext>
            </a:extLst>
          </p:cNvPr>
          <p:cNvSpPr txBox="1"/>
          <p:nvPr/>
        </p:nvSpPr>
        <p:spPr>
          <a:xfrm>
            <a:off x="1900517" y="2331335"/>
            <a:ext cx="8746814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 по които участва детската градина:</a:t>
            </a:r>
            <a:endParaRPr lang="bg-BG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1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Срок на изпълнение на проекта: </a:t>
            </a:r>
            <a:r>
              <a:rPr lang="bg-BG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15.02.2024 г. – 14.02.2029 г.</a:t>
            </a:r>
            <a:endParaRPr lang="bg-BG" sz="12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6C4C8AB4-C018-EF0E-6F2E-D60CE5F158D7}"/>
              </a:ext>
            </a:extLst>
          </p:cNvPr>
          <p:cNvSpPr txBox="1"/>
          <p:nvPr/>
        </p:nvSpPr>
        <p:spPr>
          <a:xfrm>
            <a:off x="1947840" y="3668508"/>
            <a:ext cx="8699491" cy="2930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„Повишаване квалификацията на педагогическите специалисти, вкл. нови в системата учители, и на експерти от РУО за осъществяване на обща и допълнителна подкрепа за личностно развитие, вкл. социално-емоционалното учене в детските градини, в т.ч. техни яслени групи, и училища с групи за задължително предучилищно образование както и обучения на непедагогическия персонал, вкл. образователни медиатори и социални работници за подпомагане на обучението, в съответствие с утвърдени програми за професионалното и кариерното им развитие.“</a:t>
            </a: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D0349FF1-32FA-3B89-6901-4FA81018A8A0}"/>
              </a:ext>
            </a:extLst>
          </p:cNvPr>
          <p:cNvSpPr txBox="1"/>
          <p:nvPr/>
        </p:nvSpPr>
        <p:spPr>
          <a:xfrm>
            <a:off x="3048000" y="324881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Дейност 1 :</a:t>
            </a:r>
            <a:endParaRPr lang="bg-BG" sz="2000" b="1" i="1" dirty="0"/>
          </a:p>
        </p:txBody>
      </p:sp>
    </p:spTree>
    <p:extLst>
      <p:ext uri="{BB962C8B-B14F-4D97-AF65-F5344CB8AC3E}">
        <p14:creationId xmlns:p14="http://schemas.microsoft.com/office/powerpoint/2010/main" val="12071478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99524-A4F8-9F74-A480-E2588CBCB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DD2B3E9-577D-7D41-569C-BD0F1EFD3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97F60D27-1E15-488A-D622-4A0B249E7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D19B6EC-E3AB-0D5B-91E0-75CBF5EB14A4}"/>
              </a:ext>
            </a:extLst>
          </p:cNvPr>
          <p:cNvSpPr txBox="1"/>
          <p:nvPr/>
        </p:nvSpPr>
        <p:spPr>
          <a:xfrm>
            <a:off x="1900517" y="2331335"/>
            <a:ext cx="8746814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Дейности по които участва детската градина:</a:t>
            </a:r>
            <a:endParaRPr lang="bg-BG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12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Срок на изпълнение на проекта: </a:t>
            </a:r>
            <a:r>
              <a:rPr lang="bg-BG" sz="12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15.02.2024 г. – 14.02.2029 г.</a:t>
            </a:r>
            <a:endParaRPr lang="bg-BG" sz="12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7EBE7096-616C-FE25-A544-14EE95CA6D1D}"/>
              </a:ext>
            </a:extLst>
          </p:cNvPr>
          <p:cNvSpPr txBox="1"/>
          <p:nvPr/>
        </p:nvSpPr>
        <p:spPr>
          <a:xfrm>
            <a:off x="1947840" y="3363909"/>
            <a:ext cx="8699491" cy="360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„Интензивна работа с родители на ниво детска градина, в т.ч. техни яслени групи, и на ниво училище с групи за задължително предучилищно образование за формиране на положителни нагласи към образованието и за пълноценното им участие в образователния процес.“ 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„Допълнителна подкрепа за личностно развитие на деца със специални образователни потребности, в риск, с хронични заболявания и изявени дарби за трайно приобщаване в предучилищното образование.“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bg-BG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„Обща подкрепа за личностно развитие за достъп и трайно приобщаване на деца в предучилищното образование.“</a:t>
            </a: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bg-BG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AA624A15-F4B7-4B98-4C8A-5BA1F69CD996}"/>
              </a:ext>
            </a:extLst>
          </p:cNvPr>
          <p:cNvSpPr txBox="1"/>
          <p:nvPr/>
        </p:nvSpPr>
        <p:spPr>
          <a:xfrm>
            <a:off x="3047999" y="2989437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Дейност 2:</a:t>
            </a:r>
            <a:endParaRPr lang="bg-BG" sz="2000" b="1" i="1" dirty="0"/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46B57283-A0B6-39F3-A520-3924F3EE7A5E}"/>
              </a:ext>
            </a:extLst>
          </p:cNvPr>
          <p:cNvSpPr txBox="1"/>
          <p:nvPr/>
        </p:nvSpPr>
        <p:spPr>
          <a:xfrm>
            <a:off x="4961963" y="4401585"/>
            <a:ext cx="22680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Дейност 3: </a:t>
            </a:r>
            <a:endParaRPr lang="bg-BG" sz="2000" b="1" i="1" dirty="0"/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6C9BC27-6C66-6416-507D-D39986EF5563}"/>
              </a:ext>
            </a:extLst>
          </p:cNvPr>
          <p:cNvSpPr txBox="1"/>
          <p:nvPr/>
        </p:nvSpPr>
        <p:spPr>
          <a:xfrm>
            <a:off x="5360894" y="551441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bg-BG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anose="02020603050405020304" pitchFamily="18" charset="0"/>
                <a:cs typeface="Times New Roman" panose="02020603050405020304" pitchFamily="18" charset="0"/>
              </a:rPr>
              <a:t>Дейност 4: </a:t>
            </a:r>
            <a:endParaRPr lang="bg-BG" sz="2000" b="1" i="1" dirty="0"/>
          </a:p>
        </p:txBody>
      </p:sp>
    </p:spTree>
    <p:extLst>
      <p:ext uri="{BB962C8B-B14F-4D97-AF65-F5344CB8AC3E}">
        <p14:creationId xmlns:p14="http://schemas.microsoft.com/office/powerpoint/2010/main" val="1565092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DAFF-8153-5B43-199C-A06FC5224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AA630D8D-3188-373F-DFC0-34B48A32B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D2D152C4-9630-2320-9AC9-2C8579966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BA7F9E51-8257-1EF0-C39C-0D503E940AA9}"/>
              </a:ext>
            </a:extLst>
          </p:cNvPr>
          <p:cNvSpPr txBox="1"/>
          <p:nvPr/>
        </p:nvSpPr>
        <p:spPr>
          <a:xfrm>
            <a:off x="1900517" y="2331335"/>
            <a:ext cx="87468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Индикатори:</a:t>
            </a:r>
            <a:endParaRPr lang="bg-BG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FF297666-1224-1A53-10DB-26164134A900}"/>
              </a:ext>
            </a:extLst>
          </p:cNvPr>
          <p:cNvSpPr txBox="1"/>
          <p:nvPr/>
        </p:nvSpPr>
        <p:spPr>
          <a:xfrm>
            <a:off x="1876855" y="2829370"/>
            <a:ext cx="8746813" cy="3630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20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 края на изпълнението на проекта се очаква да бъдат реализирани следните индикатори: </a:t>
            </a:r>
            <a:endParaRPr lang="bg-BG" sz="2000" b="1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Брой включени в проекта деца на възраст под 18 години – </a:t>
            </a:r>
            <a:r>
              <a:rPr lang="bg-BG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32.</a:t>
            </a:r>
            <a:endParaRPr lang="bg-BG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Брой родители, подкрепени в процеса на приобщаващото образование – </a:t>
            </a:r>
            <a:r>
              <a:rPr lang="bg-BG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64.</a:t>
            </a:r>
            <a:endParaRPr lang="bg-BG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Педагогически специалисти и непедагогически персонал, обучени за работа с деца и ученици от уязвими групи заети, вкл. самостоятелно заети с целева стойност до крайния срок за изпълнение на процедурата –</a:t>
            </a:r>
            <a:r>
              <a:rPr lang="bg-BG" sz="20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27.</a:t>
            </a:r>
            <a:r>
              <a:rPr lang="bg-BG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2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2C350-A60E-F13A-17ED-DAA48E10F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94912006-CDF3-7E4F-950A-9088DD574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56" y="96673"/>
            <a:ext cx="8746815" cy="2198292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FD393BB9-C624-D9BA-9C80-D83AEC543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3517" y="1869142"/>
            <a:ext cx="513492" cy="425823"/>
          </a:xfrm>
          <a:prstGeom prst="rect">
            <a:avLst/>
          </a:prstGeom>
        </p:spPr>
      </p:pic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3383FC9-F063-7016-257B-33FBE4565BBB}"/>
              </a:ext>
            </a:extLst>
          </p:cNvPr>
          <p:cNvSpPr txBox="1"/>
          <p:nvPr/>
        </p:nvSpPr>
        <p:spPr>
          <a:xfrm>
            <a:off x="1900517" y="2331335"/>
            <a:ext cx="87468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spcAft>
                <a:spcPts val="1000"/>
              </a:spcAft>
              <a:buSzPts val="1000"/>
              <a:tabLst>
                <a:tab pos="457200" algn="l"/>
              </a:tabLst>
            </a:pPr>
            <a:r>
              <a:rPr lang="bg-BG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Индикатори:</a:t>
            </a:r>
            <a:endParaRPr lang="bg-BG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935A07D6-19E7-1C01-2FDA-B98700119062}"/>
              </a:ext>
            </a:extLst>
          </p:cNvPr>
          <p:cNvSpPr txBox="1"/>
          <p:nvPr/>
        </p:nvSpPr>
        <p:spPr>
          <a:xfrm>
            <a:off x="1876855" y="2829370"/>
            <a:ext cx="8746813" cy="174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bg-BG" sz="2000" b="1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Индикатори за резултат:</a:t>
            </a:r>
            <a:endParaRPr lang="bg-BG" sz="2000" i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Брой деца и ученици от уязвими групи с подобрени образователни резултати 1 година след участие в операцията </a:t>
            </a:r>
            <a:endParaRPr lang="bg-BG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bg-BG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Участници, които при напускане на операцията получават квалификация.</a:t>
            </a:r>
            <a:endParaRPr lang="bg-BG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68383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Жълто-оранжево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60</TotalTime>
  <Words>893</Words>
  <Application>Microsoft Office PowerPoint</Application>
  <PresentationFormat>Широк екран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Wingdings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stiliian petkov</dc:creator>
  <cp:lastModifiedBy>stiliian petkov</cp:lastModifiedBy>
  <cp:revision>2</cp:revision>
  <dcterms:created xsi:type="dcterms:W3CDTF">2025-01-17T11:29:28Z</dcterms:created>
  <dcterms:modified xsi:type="dcterms:W3CDTF">2025-01-17T12:30:07Z</dcterms:modified>
</cp:coreProperties>
</file>