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57" r:id="rId5"/>
    <p:sldId id="258" r:id="rId6"/>
    <p:sldId id="259" r:id="rId7"/>
    <p:sldId id="260" r:id="rId8"/>
    <p:sldId id="276" r:id="rId9"/>
    <p:sldId id="261" r:id="rId10"/>
    <p:sldId id="262" r:id="rId11"/>
    <p:sldId id="263" r:id="rId12"/>
    <p:sldId id="264" r:id="rId13"/>
    <p:sldId id="278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80" r:id="rId24"/>
    <p:sldId id="279" r:id="rId2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Без стил, без мрежа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Без стил, мрежа в таблица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609528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6484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31304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73698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5267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39562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8518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6618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072176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5888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79240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755B9-EF6B-4FA1-BD2C-ECD54A37DCF6}" type="datetimeFigureOut">
              <a:rPr lang="bg-BG" smtClean="0"/>
              <a:pPr/>
              <a:t>7.10.2024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586FC-A6B3-4EAF-B1AF-40A7EEEB9620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3523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jpeg"/><Relationship Id="rId7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2.jpeg"/><Relationship Id="rId7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jpeg"/><Relationship Id="rId7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0.jpeg"/><Relationship Id="rId7" Type="http://schemas.openxmlformats.org/officeDocument/2006/relationships/image" Target="../media/image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jpeg"/><Relationship Id="rId7" Type="http://schemas.openxmlformats.org/officeDocument/2006/relationships/image" Target="../media/image9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11" Type="http://schemas.openxmlformats.org/officeDocument/2006/relationships/image" Target="../media/image18.png"/><Relationship Id="rId5" Type="http://schemas.openxmlformats.org/officeDocument/2006/relationships/image" Target="../media/image39.jpeg"/><Relationship Id="rId10" Type="http://schemas.openxmlformats.org/officeDocument/2006/relationships/image" Target="../media/image9.png"/><Relationship Id="rId4" Type="http://schemas.openxmlformats.org/officeDocument/2006/relationships/image" Target="../media/image38.jpe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3.jpeg"/><Relationship Id="rId7" Type="http://schemas.openxmlformats.org/officeDocument/2006/relationships/image" Target="../media/image1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7.jpeg"/><Relationship Id="rId7" Type="http://schemas.openxmlformats.org/officeDocument/2006/relationships/image" Target="../media/image9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0.jpeg"/><Relationship Id="rId7" Type="http://schemas.openxmlformats.org/officeDocument/2006/relationships/image" Target="../media/image9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3.jpeg"/><Relationship Id="rId7" Type="http://schemas.openxmlformats.org/officeDocument/2006/relationships/image" Target="../media/image9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6.jpeg"/><Relationship Id="rId7" Type="http://schemas.openxmlformats.org/officeDocument/2006/relationships/image" Target="../media/image1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9.jpeg"/><Relationship Id="rId7" Type="http://schemas.openxmlformats.org/officeDocument/2006/relationships/image" Target="../media/image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2.jpeg"/><Relationship Id="rId7" Type="http://schemas.openxmlformats.org/officeDocument/2006/relationships/image" Target="../media/image9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5.jpeg"/><Relationship Id="rId7" Type="http://schemas.openxmlformats.org/officeDocument/2006/relationships/image" Target="../media/image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8.jpeg"/><Relationship Id="rId7" Type="http://schemas.openxmlformats.org/officeDocument/2006/relationships/image" Target="../media/image9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5.png"/><Relationship Id="rId7" Type="http://schemas.openxmlformats.org/officeDocument/2006/relationships/image" Target="../media/image77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76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9552" y="1362686"/>
            <a:ext cx="7772400" cy="936104"/>
          </a:xfrm>
        </p:spPr>
        <p:txBody>
          <a:bodyPr>
            <a:normAutofit/>
          </a:bodyPr>
          <a:lstStyle/>
          <a:p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sz="1800" b="1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6532514"/>
              </p:ext>
            </p:extLst>
          </p:nvPr>
        </p:nvGraphicFramePr>
        <p:xfrm>
          <a:off x="1619672" y="3356992"/>
          <a:ext cx="609600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endParaRPr lang="bg-BG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6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131"/>
          <a:stretch>
            <a:fillRect/>
          </a:stretch>
        </p:blipFill>
        <p:spPr bwMode="auto">
          <a:xfrm>
            <a:off x="755576" y="611071"/>
            <a:ext cx="2600325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g.gancheva\Desktop\Logo-3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19023"/>
            <a:ext cx="1019299" cy="76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11071"/>
            <a:ext cx="2592288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ово поле 9"/>
          <p:cNvSpPr txBox="1"/>
          <p:nvPr/>
        </p:nvSpPr>
        <p:spPr>
          <a:xfrm>
            <a:off x="1187624" y="3026563"/>
            <a:ext cx="691276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bg-BG" sz="2600" dirty="0">
                <a:latin typeface="Monotype Corsiva" pitchFamily="66" charset="0"/>
                <a:cs typeface="Times New Roman" pitchFamily="18" charset="0"/>
              </a:rPr>
              <a:t>„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Децата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са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като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пеперудите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понесени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от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вятъра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.</a:t>
            </a: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179512" y="2179664"/>
            <a:ext cx="8568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itchFamily="18" charset="0"/>
                <a:cs typeface="Times New Roman" pitchFamily="18" charset="0"/>
              </a:rPr>
              <a:t>Детска градина „Звънче“ гр. Етрополе</a:t>
            </a:r>
          </a:p>
        </p:txBody>
      </p:sp>
      <p:pic>
        <p:nvPicPr>
          <p:cNvPr id="19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131"/>
          <a:stretch>
            <a:fillRect/>
          </a:stretch>
        </p:blipFill>
        <p:spPr bwMode="auto">
          <a:xfrm>
            <a:off x="750962" y="619023"/>
            <a:ext cx="2600325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78652"/>
            <a:ext cx="592137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Текстово поле 19"/>
          <p:cNvSpPr txBox="1"/>
          <p:nvPr/>
        </p:nvSpPr>
        <p:spPr>
          <a:xfrm>
            <a:off x="1187624" y="3026563"/>
            <a:ext cx="691276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ru-RU" sz="2600" dirty="0" err="1">
                <a:latin typeface="Monotype Corsiva" pitchFamily="66" charset="0"/>
              </a:rPr>
              <a:t>Едно</a:t>
            </a:r>
            <a:r>
              <a:rPr lang="ru-RU" sz="2600" dirty="0">
                <a:latin typeface="Monotype Corsiva" pitchFamily="66" charset="0"/>
              </a:rPr>
              <a:t> лети </a:t>
            </a:r>
            <a:r>
              <a:rPr lang="ru-RU" sz="2600" dirty="0" err="1">
                <a:latin typeface="Monotype Corsiva" pitchFamily="66" charset="0"/>
              </a:rPr>
              <a:t>по-високо</a:t>
            </a:r>
            <a:r>
              <a:rPr lang="ru-RU" sz="2600" dirty="0">
                <a:latin typeface="Monotype Corsiva" pitchFamily="66" charset="0"/>
              </a:rPr>
              <a:t>, </a:t>
            </a:r>
            <a:r>
              <a:rPr lang="ru-RU" sz="2600" dirty="0" err="1">
                <a:latin typeface="Monotype Corsiva" pitchFamily="66" charset="0"/>
              </a:rPr>
              <a:t>друго</a:t>
            </a:r>
            <a:r>
              <a:rPr lang="ru-RU" sz="2600" dirty="0">
                <a:latin typeface="Monotype Corsiva" pitchFamily="66" charset="0"/>
              </a:rPr>
              <a:t> </a:t>
            </a:r>
            <a:r>
              <a:rPr lang="ru-RU" sz="2600" dirty="0" err="1">
                <a:latin typeface="Monotype Corsiva" pitchFamily="66" charset="0"/>
              </a:rPr>
              <a:t>по-ниско</a:t>
            </a:r>
            <a:r>
              <a:rPr lang="ru-RU" sz="2600" dirty="0">
                <a:latin typeface="Monotype Corsiva" pitchFamily="66" charset="0"/>
              </a:rPr>
              <a:t>,</a:t>
            </a:r>
          </a:p>
        </p:txBody>
      </p:sp>
      <p:sp>
        <p:nvSpPr>
          <p:cNvPr id="21" name="Текстово поле 20"/>
          <p:cNvSpPr txBox="1"/>
          <p:nvPr/>
        </p:nvSpPr>
        <p:spPr>
          <a:xfrm>
            <a:off x="1187624" y="3026563"/>
            <a:ext cx="69127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но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го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правят по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най-добрия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начин,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който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могат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Текстово поле 21"/>
          <p:cNvSpPr txBox="1"/>
          <p:nvPr/>
        </p:nvSpPr>
        <p:spPr>
          <a:xfrm>
            <a:off x="1187624" y="3026563"/>
            <a:ext cx="691276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Защо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е необходимо да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ги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сравняваме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едно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 с </a:t>
            </a:r>
            <a:r>
              <a:rPr lang="ru-RU" sz="2600" dirty="0" err="1">
                <a:latin typeface="Monotype Corsiva" pitchFamily="66" charset="0"/>
                <a:cs typeface="Times New Roman" pitchFamily="18" charset="0"/>
              </a:rPr>
              <a:t>друго</a:t>
            </a:r>
            <a:r>
              <a:rPr lang="ru-RU" sz="2600" dirty="0">
                <a:latin typeface="Monotype Corsiva" pitchFamily="66" charset="0"/>
                <a:cs typeface="Times New Roman" pitchFamily="18" charset="0"/>
              </a:rPr>
              <a:t>?</a:t>
            </a:r>
            <a:r>
              <a:rPr lang="bg-BG" sz="2600" dirty="0">
                <a:latin typeface="Monotype Corsiva" pitchFamily="66" charset="0"/>
              </a:rPr>
              <a:t> </a:t>
            </a:r>
          </a:p>
        </p:txBody>
      </p:sp>
      <p:sp>
        <p:nvSpPr>
          <p:cNvPr id="23" name="Текстово поле 22"/>
          <p:cNvSpPr txBox="1"/>
          <p:nvPr/>
        </p:nvSpPr>
        <p:spPr>
          <a:xfrm>
            <a:off x="1187624" y="3026563"/>
            <a:ext cx="6912768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bg-BG" sz="2600" dirty="0">
                <a:latin typeface="Monotype Corsiva" pitchFamily="66" charset="0"/>
                <a:cs typeface="Times New Roman" pitchFamily="18" charset="0"/>
              </a:rPr>
              <a:t>Всяко едно е различно.</a:t>
            </a: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</a:endParaRPr>
          </a:p>
        </p:txBody>
      </p:sp>
      <p:sp>
        <p:nvSpPr>
          <p:cNvPr id="24" name="Текстово поле 23"/>
          <p:cNvSpPr txBox="1"/>
          <p:nvPr/>
        </p:nvSpPr>
        <p:spPr>
          <a:xfrm>
            <a:off x="1187624" y="3026563"/>
            <a:ext cx="691276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bg-BG" sz="2600" dirty="0">
                <a:latin typeface="Monotype Corsiva" pitchFamily="66" charset="0"/>
                <a:cs typeface="Times New Roman" pitchFamily="18" charset="0"/>
              </a:rPr>
              <a:t>Всяко едно е специално.</a:t>
            </a:r>
            <a:endParaRPr lang="bg-BG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</a:endParaRPr>
          </a:p>
        </p:txBody>
      </p:sp>
      <p:sp>
        <p:nvSpPr>
          <p:cNvPr id="25" name="Текстово поле 24"/>
          <p:cNvSpPr txBox="1"/>
          <p:nvPr/>
        </p:nvSpPr>
        <p:spPr>
          <a:xfrm>
            <a:off x="1187624" y="3026563"/>
            <a:ext cx="691276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endParaRPr lang="bg-BG" sz="2600" dirty="0">
              <a:latin typeface="Monotype Corsiva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bg-BG" sz="2600" dirty="0">
                <a:latin typeface="Monotype Corsiva" pitchFamily="66" charset="0"/>
                <a:cs typeface="Times New Roman" pitchFamily="18" charset="0"/>
              </a:rPr>
              <a:t>Всяко едно е красиво. “</a:t>
            </a:r>
            <a:endParaRPr lang="bg-BG" sz="2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4809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g-BG" b="1" i="1" dirty="0">
                <a:latin typeface="Times New Roman" pitchFamily="18" charset="0"/>
                <a:cs typeface="Times New Roman" pitchFamily="18" charset="0"/>
              </a:rPr>
              <a:t>     Детска градина „Звънче“ гр. Етрополе</a:t>
            </a:r>
          </a:p>
          <a:p>
            <a:pPr marL="0" indent="0" algn="ctr">
              <a:buNone/>
            </a:pPr>
            <a:r>
              <a:rPr lang="bg-BG" sz="2600" b="1" i="1" dirty="0">
                <a:latin typeface="Times New Roman" pitchFamily="18" charset="0"/>
                <a:cs typeface="Times New Roman" pitchFamily="18" charset="0"/>
              </a:rPr>
              <a:t>Открита на 15 май 1974година</a:t>
            </a: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04056" y="2852936"/>
            <a:ext cx="3779912" cy="3670318"/>
          </a:xfrm>
          <a:prstGeom prst="ellipse">
            <a:avLst/>
          </a:prstGeom>
          <a:ln w="190500" cap="rnd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716016" y="2852936"/>
            <a:ext cx="3888432" cy="3676336"/>
          </a:xfrm>
          <a:prstGeom prst="ellipse">
            <a:avLst/>
          </a:prstGeom>
          <a:ln w="190500" cap="rnd">
            <a:noFill/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6372" y="73025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687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4512" y="74004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84784"/>
            <a:ext cx="648072" cy="72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0265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380999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51520" y="2553751"/>
            <a:ext cx="4320479" cy="36227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isometricOffAxis1Righ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2564904"/>
            <a:ext cx="4211960" cy="3600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isometricOffAxis2Left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7170785"/>
              </p:ext>
            </p:extLst>
          </p:nvPr>
        </p:nvGraphicFramePr>
        <p:xfrm>
          <a:off x="395536" y="1259984"/>
          <a:ext cx="8748464" cy="94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48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8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bg-BG" sz="28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градина „Звънче“- място за щастливо, спокойно и уверено израстване на всяко дете...</a:t>
                      </a:r>
                      <a:endParaRPr lang="bg-BG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04864"/>
            <a:ext cx="1772011" cy="107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-1"/>
            <a:ext cx="2603500" cy="69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9867" y="-1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31" y="1196752"/>
            <a:ext cx="73615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011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1937" y="353639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u="sng" dirty="0"/>
              <a:t>BG05M2ОP001-3.018-0001 „</a:t>
            </a:r>
            <a:r>
              <a:rPr lang="ru-RU" sz="1800" u="sng" dirty="0" err="1"/>
              <a:t>Подкрепа</a:t>
            </a:r>
            <a:r>
              <a:rPr lang="ru-RU" sz="1800" u="sng" dirty="0"/>
              <a:t> за </a:t>
            </a:r>
            <a:r>
              <a:rPr lang="ru-RU" sz="1800" u="sng" dirty="0" err="1"/>
              <a:t>приобщаващо</a:t>
            </a:r>
            <a:r>
              <a:rPr lang="ru-RU" sz="1800" u="sng" dirty="0"/>
              <a:t> образование“</a:t>
            </a:r>
            <a:endParaRPr lang="bg-BG" sz="1800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496" y="3944194"/>
            <a:ext cx="5290997" cy="301319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Проект BG05M2ОP001-3.005-0004 „Активно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приобщаване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системата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предучилищното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образование“</a:t>
            </a:r>
          </a:p>
          <a:p>
            <a:pPr>
              <a:buFont typeface="Wingdings" pitchFamily="2" charset="2"/>
              <a:buChar char="ü"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Логопед</a:t>
            </a:r>
          </a:p>
          <a:p>
            <a:pPr>
              <a:buFont typeface="Wingdings" pitchFamily="2" charset="2"/>
              <a:buChar char="ü"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Помощник на учителя</a:t>
            </a:r>
          </a:p>
          <a:p>
            <a:pPr>
              <a:buFont typeface="Wingdings" pitchFamily="2" charset="2"/>
              <a:buChar char="ü"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Помощник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възпитател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Проект BG05M2ОP001-3.018-0001 „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образование“</a:t>
            </a:r>
          </a:p>
          <a:p>
            <a:pPr>
              <a:buFont typeface="Wingdings" pitchFamily="2" charset="2"/>
              <a:buChar char="ü"/>
            </a:pP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Ресурсен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учител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Обхват:</a:t>
            </a:r>
          </a:p>
          <a:p>
            <a:pPr>
              <a:buFont typeface="Wingdings" pitchFamily="2" charset="2"/>
              <a:buChar char="ü"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специални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образователни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потребности </a:t>
            </a:r>
          </a:p>
          <a:p>
            <a:pPr>
              <a:buFont typeface="Wingdings" pitchFamily="2" charset="2"/>
              <a:buChar char="ü"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хронични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заболявания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от три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възрастови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групи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6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>
                <a:latin typeface="Times New Roman" pitchFamily="18" charset="0"/>
                <a:cs typeface="Times New Roman" pitchFamily="18" charset="0"/>
              </a:rPr>
            </a:br>
            <a:endParaRPr lang="bg-BG" sz="4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28777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7695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2353" y="4149080"/>
            <a:ext cx="3824143" cy="2445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1700808"/>
            <a:ext cx="3650534" cy="22486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700808"/>
            <a:ext cx="3528392" cy="22486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авоъгълник 7"/>
          <p:cNvSpPr/>
          <p:nvPr/>
        </p:nvSpPr>
        <p:spPr>
          <a:xfrm>
            <a:off x="2411760" y="1124744"/>
            <a:ext cx="5542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Детска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градина „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Звънче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“ гр.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Етрополе</a:t>
            </a:r>
            <a:endParaRPr lang="bg-BG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5647" y="1124743"/>
            <a:ext cx="6461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Контейнер за съдържание 2"/>
          <p:cNvSpPr txBox="1">
            <a:spLocks/>
          </p:cNvSpPr>
          <p:nvPr/>
        </p:nvSpPr>
        <p:spPr>
          <a:xfrm>
            <a:off x="5724128" y="4249330"/>
            <a:ext cx="3387178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>
                <a:latin typeface="Times New Roman" pitchFamily="18" charset="0"/>
                <a:cs typeface="Times New Roman" pitchFamily="18" charset="0"/>
              </a:rPr>
            </a:br>
            <a:endParaRPr lang="bg-BG" sz="4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6316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7980" y="1930822"/>
            <a:ext cx="7712452" cy="1498178"/>
          </a:xfrm>
        </p:spPr>
        <p:txBody>
          <a:bodyPr>
            <a:noAutofit/>
          </a:bodyPr>
          <a:lstStyle/>
          <a:p>
            <a:pPr lvl="0"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цел :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00" dirty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асърчаване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разгръщане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потенциала за личностно развитие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специални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образователни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потребности и с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хронични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заболявания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>
                <a:latin typeface="Times New Roman" pitchFamily="18" charset="0"/>
                <a:cs typeface="Times New Roman" pitchFamily="18" charset="0"/>
              </a:rPr>
            </a:b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812320"/>
            <a:ext cx="8229600" cy="4320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u="sng" dirty="0"/>
              <a:t>BG05M2ОP001-3.018-0001 „</a:t>
            </a:r>
            <a:r>
              <a:rPr lang="ru-RU" sz="1800" u="sng" dirty="0" err="1"/>
              <a:t>Подкрепа</a:t>
            </a:r>
            <a:r>
              <a:rPr lang="ru-RU" sz="1800" u="sng" dirty="0"/>
              <a:t> за </a:t>
            </a:r>
            <a:r>
              <a:rPr lang="ru-RU" sz="1800" u="sng" dirty="0" err="1"/>
              <a:t>приобщаващо</a:t>
            </a:r>
            <a:r>
              <a:rPr lang="ru-RU" sz="1800" u="sng" dirty="0"/>
              <a:t> образование“</a:t>
            </a:r>
            <a:endParaRPr lang="bg-BG" sz="1800" u="sng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786621" y="4890353"/>
            <a:ext cx="7566213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Подцели:  </a:t>
            </a:r>
          </a:p>
          <a:p>
            <a:endParaRPr lang="ru-RU" sz="7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Изграждане на позитивна възпитателно – образователна среда, която да създава у децата чувство на сигурност, увереност и </a:t>
            </a:r>
            <a:r>
              <a:rPr lang="bg-BG" dirty="0" err="1">
                <a:latin typeface="Times New Roman" pitchFamily="18" charset="0"/>
                <a:cs typeface="Times New Roman" pitchFamily="18" charset="0"/>
              </a:rPr>
              <a:t>себеутвърждаване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Интегриране на децата със специални образователни потребности;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Партниране и сътрудничество с родителската общност.</a:t>
            </a:r>
            <a:br>
              <a:rPr lang="bg-BG" dirty="0">
                <a:latin typeface="Times New Roman" pitchFamily="18" charset="0"/>
                <a:cs typeface="Times New Roman" pitchFamily="18" charset="0"/>
              </a:rPr>
            </a:b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-9729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-10508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72" y="2924944"/>
            <a:ext cx="914400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4744"/>
            <a:ext cx="64611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9197137"/>
              </p:ext>
            </p:extLst>
          </p:nvPr>
        </p:nvGraphicFramePr>
        <p:xfrm>
          <a:off x="1547664" y="1185312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90780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17512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864" y="1888232"/>
            <a:ext cx="8229600" cy="2836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стимулиране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цялостното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развитие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развитие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социалните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умения за самостоятелен и независим живот с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оглед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успешната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социална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интеграция;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bg-BG" sz="1800" dirty="0" err="1">
                <a:latin typeface="Times New Roman" pitchFamily="18" charset="0"/>
                <a:cs typeface="Times New Roman" pitchFamily="18" charset="0"/>
              </a:rPr>
              <a:t>ъзпитаване</a:t>
            </a: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 в дух на толерантност, уважение към другите и утвърждаване на собствената си идентичност;</a:t>
            </a:r>
          </a:p>
          <a:p>
            <a:pPr>
              <a:buFont typeface="Wingdings" pitchFamily="2" charset="2"/>
              <a:buChar char="ü"/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повишаване мотивацията и удовлетвореността от работата на деца, учители и родители.</a:t>
            </a:r>
          </a:p>
          <a:p>
            <a:endParaRPr lang="bg-B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0124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55" t="3226" r="9362"/>
          <a:stretch/>
        </p:blipFill>
        <p:spPr bwMode="auto">
          <a:xfrm>
            <a:off x="107504" y="4365104"/>
            <a:ext cx="8856984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5"/>
            <a:ext cx="64611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8796001"/>
              </p:ext>
            </p:extLst>
          </p:nvPr>
        </p:nvGraphicFramePr>
        <p:xfrm>
          <a:off x="1619672" y="1124744"/>
          <a:ext cx="609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3197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27109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u="sng" dirty="0"/>
              <a:t>BG05M2ОP001-3.018-0001 „</a:t>
            </a:r>
            <a:r>
              <a:rPr lang="ru-RU" sz="1800" u="sng" dirty="0" err="1"/>
              <a:t>Подкрепа</a:t>
            </a:r>
            <a:r>
              <a:rPr lang="ru-RU" sz="1800" u="sng" dirty="0"/>
              <a:t> за </a:t>
            </a:r>
            <a:r>
              <a:rPr lang="ru-RU" sz="1800" u="sng" dirty="0" err="1"/>
              <a:t>приобщаващо</a:t>
            </a:r>
            <a:r>
              <a:rPr lang="ru-RU" sz="1800" u="sng" dirty="0"/>
              <a:t> образование“</a:t>
            </a:r>
            <a:endParaRPr lang="bg-BG" sz="1800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46856" y="1628800"/>
            <a:ext cx="8229600" cy="23762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bg-BG" dirty="0"/>
              <a:t>    </a:t>
            </a:r>
          </a:p>
          <a:p>
            <a:pPr marL="0" indent="0">
              <a:buNone/>
            </a:pP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Дейност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4.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Закупуване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оборудване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допълнителна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за</a:t>
            </a:r>
            <a:br>
              <a:rPr lang="ru-RU" sz="7200" dirty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личностно развитие,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включително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специализирани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кабинети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и помещения.</a:t>
            </a:r>
          </a:p>
          <a:p>
            <a:pPr>
              <a:buFont typeface="Wingdings" pitchFamily="2" charset="2"/>
              <a:buChar char="ü"/>
            </a:pP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Лаптоп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Таблет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Мултифункционално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устройство</a:t>
            </a:r>
          </a:p>
          <a:p>
            <a:pPr>
              <a:buFont typeface="Wingdings" pitchFamily="2" charset="2"/>
              <a:buChar char="ü"/>
            </a:pP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Логопедично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огледало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Меки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модули</a:t>
            </a:r>
          </a:p>
          <a:p>
            <a:pPr>
              <a:buFont typeface="Wingdings" pitchFamily="2" charset="2"/>
              <a:buChar char="ü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156176" y="2780926"/>
            <a:ext cx="2736304" cy="3888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51520" y="4149078"/>
            <a:ext cx="2736304" cy="2516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031592" y="3760800"/>
            <a:ext cx="308081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75374307"/>
              </p:ext>
            </p:extLst>
          </p:nvPr>
        </p:nvGraphicFramePr>
        <p:xfrm>
          <a:off x="1115616" y="1196752"/>
          <a:ext cx="7416824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16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490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7148" y="10992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84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8623" y="1196753"/>
            <a:ext cx="646113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0200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4181" y="404664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630830" y="2871194"/>
            <a:ext cx="4464495" cy="31318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640177" y="3344599"/>
            <a:ext cx="3863646" cy="288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328085" y="2888942"/>
            <a:ext cx="4464494" cy="3096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Текстово поле 6"/>
          <p:cNvSpPr txBox="1"/>
          <p:nvPr/>
        </p:nvSpPr>
        <p:spPr>
          <a:xfrm>
            <a:off x="2266528" y="2093947"/>
            <a:ext cx="4610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Ресурсен кабинет</a:t>
            </a: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25042154"/>
              </p:ext>
            </p:extLst>
          </p:nvPr>
        </p:nvGraphicFramePr>
        <p:xfrm>
          <a:off x="1619672" y="1268760"/>
          <a:ext cx="6413574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13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00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26367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4785" y="-26367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49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3048" y="1190534"/>
            <a:ext cx="593651" cy="58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6558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48307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91627" y="2032248"/>
            <a:ext cx="6465887" cy="892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Дейност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Осъществяване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дейности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 личностно развитие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учениците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институциите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системата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предучилищното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училищното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образование по проекта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259632" y="4998075"/>
            <a:ext cx="66967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Участници: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специалисти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екипа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личностно развитие;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ресурсен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учител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координатор 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„Изпълнение на дейностите“;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координатор „Организация и управление“;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специалист „Техническо и финансово изпълнение“.</a:t>
            </a:r>
          </a:p>
          <a:p>
            <a:endParaRPr lang="bg-B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27" y="-21503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-21503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9358385"/>
              </p:ext>
            </p:extLst>
          </p:nvPr>
        </p:nvGraphicFramePr>
        <p:xfrm>
          <a:off x="1524000" y="1397000"/>
          <a:ext cx="6576392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76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Детска градина „Звънче“, гр.</a:t>
                      </a:r>
                      <a:r>
                        <a:rPr lang="bg-BG" sz="2400" b="1" i="1" baseline="0" dirty="0">
                          <a:latin typeface="Times New Roman" pitchFamily="18" charset="0"/>
                          <a:cs typeface="Times New Roman" pitchFamily="18" charset="0"/>
                        </a:rPr>
                        <a:t> Етрополе</a:t>
                      </a:r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40767"/>
            <a:ext cx="646113" cy="57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3628" y="2960948"/>
            <a:ext cx="6768751" cy="198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0137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69810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496" y="1844824"/>
            <a:ext cx="9108504" cy="86409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Индивидуална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работа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ресурсния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кабинет</a:t>
            </a:r>
          </a:p>
          <a:p>
            <a:pPr marL="0" indent="0"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Цел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придобиване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необходимите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знания, умения и компетентности.</a:t>
            </a:r>
          </a:p>
          <a:p>
            <a:pPr algn="just"/>
            <a:endParaRPr lang="ru-RU" dirty="0"/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9" y="2900275"/>
            <a:ext cx="2736303" cy="3913101"/>
          </a:xfrm>
          <a:prstGeom prst="rect">
            <a:avLst/>
          </a:prstGeom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 prstMaterial="plastic">
            <a:bevelT/>
            <a:bevelB/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2885809"/>
            <a:ext cx="2376264" cy="3926092"/>
          </a:xfrm>
          <a:prstGeom prst="rect">
            <a:avLst/>
          </a:prstGeom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 prstMaterial="plastic">
            <a:bevelT/>
            <a:bevelB/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2885809"/>
            <a:ext cx="2603594" cy="3926091"/>
          </a:xfrm>
          <a:prstGeom prst="rect">
            <a:avLst/>
          </a:prstGeom>
          <a:ln>
            <a:noFill/>
          </a:ln>
          <a:effectLst>
            <a:softEdge rad="31750"/>
          </a:effectLst>
          <a:scene3d>
            <a:camera prst="orthographicFront"/>
            <a:lightRig rig="threePt" dir="t"/>
          </a:scene3d>
          <a:sp3d prstMaterial="plastic">
            <a:bevelT/>
            <a:bevelB/>
          </a:sp3d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-26367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1893" y="1196753"/>
            <a:ext cx="55978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7519615"/>
              </p:ext>
            </p:extLst>
          </p:nvPr>
        </p:nvGraphicFramePr>
        <p:xfrm>
          <a:off x="1524000" y="1397000"/>
          <a:ext cx="6096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2138244"/>
              </p:ext>
            </p:extLst>
          </p:nvPr>
        </p:nvGraphicFramePr>
        <p:xfrm>
          <a:off x="1677491" y="1196752"/>
          <a:ext cx="609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81556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381000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5516" y="1628801"/>
            <a:ext cx="8229600" cy="8640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Индивидуална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работа в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ресурсния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кабинет</a:t>
            </a:r>
            <a:endParaRPr lang="ru-RU" sz="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Планирани теми –</a:t>
            </a:r>
          </a:p>
          <a:p>
            <a:pPr marL="0" indent="0" algn="ctr">
              <a:buNone/>
            </a:pP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различни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всяко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дете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базирани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неговите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нужди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потребности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780928"/>
            <a:ext cx="2578711" cy="3984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2780928"/>
            <a:ext cx="2560126" cy="3984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615591" y="3441193"/>
            <a:ext cx="3984826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49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1490538"/>
              </p:ext>
            </p:extLst>
          </p:nvPr>
        </p:nvGraphicFramePr>
        <p:xfrm>
          <a:off x="1655676" y="1124744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9563" y="1124745"/>
            <a:ext cx="538101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7588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7868" y="482503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23528" y="4149080"/>
            <a:ext cx="280831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344842" y="1443355"/>
            <a:ext cx="2501380" cy="2927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12998" y="1610905"/>
            <a:ext cx="2501379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063072" y="4172608"/>
            <a:ext cx="2780928" cy="2589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201630" y="1610906"/>
            <a:ext cx="2501381" cy="2592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180695" y="4028218"/>
            <a:ext cx="2829674" cy="2927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3619" y="-26367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5613" y="2242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3"/>
            <a:ext cx="504056" cy="538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19412463"/>
              </p:ext>
            </p:extLst>
          </p:nvPr>
        </p:nvGraphicFramePr>
        <p:xfrm>
          <a:off x="1528540" y="1196753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74462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9138" y="383321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511930" y="1494422"/>
            <a:ext cx="2322552" cy="2591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370116" y="3971533"/>
            <a:ext cx="2780928" cy="2902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981736" y="3910744"/>
            <a:ext cx="278092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01899" y="1506414"/>
            <a:ext cx="2300094" cy="25448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5926" y="-6288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81890"/>
            <a:ext cx="646113" cy="43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53180375"/>
              </p:ext>
            </p:extLst>
          </p:nvPr>
        </p:nvGraphicFramePr>
        <p:xfrm>
          <a:off x="1524000" y="1124744"/>
          <a:ext cx="6096000" cy="6430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09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Текстово поле 7"/>
          <p:cNvSpPr txBox="1"/>
          <p:nvPr/>
        </p:nvSpPr>
        <p:spPr>
          <a:xfrm>
            <a:off x="2915816" y="1844824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bg-BG" dirty="0">
                <a:latin typeface="Times New Roman" pitchFamily="18" charset="0"/>
                <a:cs typeface="Times New Roman" pitchFamily="18" charset="0"/>
              </a:rPr>
              <a:t>интерактивни 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иновативни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похвати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софтуерни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уеб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базирани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ресурси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авторски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дидактични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подвижни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игри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90403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75067" y="469461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5066" y="1729407"/>
            <a:ext cx="8229600" cy="748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Групова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работа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ресурсния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кабинет -</a:t>
            </a:r>
          </a:p>
          <a:p>
            <a:pPr marL="0" indent="0" algn="ctr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развива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умението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за работа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екип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умението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помогнеш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приятел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2564904"/>
            <a:ext cx="2805881" cy="4176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540568" y="3284984"/>
            <a:ext cx="4176464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21599992" rev="0"/>
            </a:camera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474097" y="3275313"/>
            <a:ext cx="4176466" cy="27556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5350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2280" y="-53502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7645" y="1196750"/>
            <a:ext cx="504056" cy="504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9122768"/>
              </p:ext>
            </p:extLst>
          </p:nvPr>
        </p:nvGraphicFramePr>
        <p:xfrm>
          <a:off x="1644352" y="1196752"/>
          <a:ext cx="609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624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07504" y="387530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1031"/>
          <a:stretch/>
        </p:blipFill>
        <p:spPr>
          <a:xfrm rot="5400000">
            <a:off x="-720589" y="2888226"/>
            <a:ext cx="4608514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309318" y="2816574"/>
            <a:ext cx="4607796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294686" y="2926834"/>
            <a:ext cx="4608512" cy="2731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0132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36259"/>
            <a:ext cx="646113" cy="49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2698712"/>
              </p:ext>
            </p:extLst>
          </p:nvPr>
        </p:nvGraphicFramePr>
        <p:xfrm>
          <a:off x="1618320" y="1164744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24304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2399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18864" y="548680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6406" y="2215405"/>
            <a:ext cx="8229600" cy="4525963"/>
          </a:xfrm>
        </p:spPr>
        <p:txBody>
          <a:bodyPr/>
          <a:lstStyle/>
          <a:p>
            <a:pPr marL="0" indent="0" algn="ctr">
              <a:spcBef>
                <a:spcPts val="300"/>
              </a:spcBef>
              <a:buNone/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Групова и индивидуална работа в групите, която дава възможност на децата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bg-BG" sz="1800" dirty="0">
                <a:latin typeface="Times New Roman" pitchFamily="18" charset="0"/>
                <a:cs typeface="Times New Roman" pitchFamily="18" charset="0"/>
              </a:rPr>
              <a:t>да се опознаят по-добре и да се създаде чувство за общност.</a:t>
            </a:r>
            <a:r>
              <a:rPr lang="bg-BG" dirty="0"/>
              <a:t> 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174441" y="3442871"/>
            <a:ext cx="3500650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6384" y="3168709"/>
            <a:ext cx="3032120" cy="350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2048" y="3168709"/>
            <a:ext cx="3032120" cy="3500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36513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9190" y="149969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16632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1" y="1290505"/>
            <a:ext cx="64611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0177911"/>
              </p:ext>
            </p:extLst>
          </p:nvPr>
        </p:nvGraphicFramePr>
        <p:xfrm>
          <a:off x="1524000" y="1397000"/>
          <a:ext cx="60960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35295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85706" y="459077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90" y="2394903"/>
            <a:ext cx="2924184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2420888"/>
            <a:ext cx="3024336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2919" y="2242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556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7394" y="1335361"/>
            <a:ext cx="541776" cy="509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6321177"/>
              </p:ext>
            </p:extLst>
          </p:nvPr>
        </p:nvGraphicFramePr>
        <p:xfrm>
          <a:off x="1524000" y="1397000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7" name="Картина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0202" y="2420887"/>
            <a:ext cx="2952328" cy="412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907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7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62153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2204864"/>
            <a:ext cx="2880320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2204864"/>
            <a:ext cx="3168352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2204864"/>
            <a:ext cx="295232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-3013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2445" y="-40809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405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05952"/>
            <a:ext cx="646113" cy="50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2773304"/>
              </p:ext>
            </p:extLst>
          </p:nvPr>
        </p:nvGraphicFramePr>
        <p:xfrm>
          <a:off x="1619672" y="1196752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1481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7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7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14970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2033137"/>
            <a:ext cx="2952328" cy="469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840" y="2033136"/>
            <a:ext cx="2952328" cy="4695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2032821"/>
            <a:ext cx="2952328" cy="47085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-11776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-1368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3127"/>
            <a:ext cx="646113" cy="497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816832"/>
              </p:ext>
            </p:extLst>
          </p:nvPr>
        </p:nvGraphicFramePr>
        <p:xfrm>
          <a:off x="1691680" y="1185312"/>
          <a:ext cx="6096000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49384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r="38326"/>
          <a:stretch/>
        </p:blipFill>
        <p:spPr>
          <a:xfrm rot="5400000">
            <a:off x="-648714" y="2601042"/>
            <a:ext cx="4361935" cy="31375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684"/>
          <a:stretch/>
        </p:blipFill>
        <p:spPr>
          <a:xfrm rot="5400000">
            <a:off x="5421563" y="3126434"/>
            <a:ext cx="4349547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6152"/>
          <a:stretch/>
        </p:blipFill>
        <p:spPr>
          <a:xfrm rot="5400000">
            <a:off x="2367415" y="2920297"/>
            <a:ext cx="4369472" cy="31286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63230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8518" y="9795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410073"/>
            <a:ext cx="576064" cy="43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0752480"/>
              </p:ext>
            </p:extLst>
          </p:nvPr>
        </p:nvGraphicFramePr>
        <p:xfrm>
          <a:off x="1524000" y="1397000"/>
          <a:ext cx="6096000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Текстово поле 6"/>
          <p:cNvSpPr txBox="1"/>
          <p:nvPr/>
        </p:nvSpPr>
        <p:spPr>
          <a:xfrm>
            <a:off x="4655615" y="1930556"/>
            <a:ext cx="4236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Ресурсният учител – </a:t>
            </a:r>
            <a:r>
              <a:rPr lang="bg-BG" dirty="0" err="1">
                <a:latin typeface="Times New Roman" pitchFamily="18" charset="0"/>
                <a:cs typeface="Times New Roman" pitchFamily="18" charset="0"/>
              </a:rPr>
              <a:t>медиатор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, новатор...</a:t>
            </a:r>
          </a:p>
        </p:txBody>
      </p:sp>
    </p:spTree>
    <p:extLst>
      <p:ext uri="{BB962C8B-B14F-4D97-AF65-F5344CB8AC3E}">
        <p14:creationId xmlns:p14="http://schemas.microsoft.com/office/powerpoint/2010/main" xmlns="" val="3538751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xit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" presetClass="exit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536005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738336" y="2583160"/>
            <a:ext cx="4464496" cy="2987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325997" y="2794683"/>
            <a:ext cx="4464496" cy="31408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345260" y="3015780"/>
            <a:ext cx="4537648" cy="30598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4319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6467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5099" y="1335361"/>
            <a:ext cx="558589" cy="50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89926211"/>
              </p:ext>
            </p:extLst>
          </p:nvPr>
        </p:nvGraphicFramePr>
        <p:xfrm>
          <a:off x="1500336" y="1340768"/>
          <a:ext cx="6096000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3" name="Текстово поле 12"/>
          <p:cNvSpPr txBox="1"/>
          <p:nvPr/>
        </p:nvSpPr>
        <p:spPr>
          <a:xfrm>
            <a:off x="5449136" y="1907540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>
                <a:latin typeface="Times New Roman" pitchFamily="18" charset="0"/>
                <a:cs typeface="Times New Roman" pitchFamily="18" charset="0"/>
              </a:rPr>
              <a:t>… и приятел.</a:t>
            </a:r>
          </a:p>
        </p:txBody>
      </p:sp>
    </p:spTree>
    <p:extLst>
      <p:ext uri="{BB962C8B-B14F-4D97-AF65-F5344CB8AC3E}">
        <p14:creationId xmlns:p14="http://schemas.microsoft.com/office/powerpoint/2010/main" xmlns="" val="3824142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94635" y="442937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288540" y="2240866"/>
            <a:ext cx="4680517" cy="3888433"/>
          </a:xfrm>
          <a:prstGeom prst="round2DiagRect">
            <a:avLst>
              <a:gd name="adj1" fmla="val 2088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perspectiveAbove"/>
            <a:lightRig rig="threePt" dir="t"/>
          </a:scene3d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1848" y="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6407" y="1124745"/>
            <a:ext cx="64611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0377262"/>
              </p:ext>
            </p:extLst>
          </p:nvPr>
        </p:nvGraphicFramePr>
        <p:xfrm>
          <a:off x="1545705" y="1237888"/>
          <a:ext cx="6096000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1" name="Картина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1844824"/>
            <a:ext cx="5256584" cy="4752528"/>
          </a:xfrm>
          <a:prstGeom prst="round2DiagRect">
            <a:avLst>
              <a:gd name="adj1" fmla="val 14454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182122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94635" y="442937"/>
            <a:ext cx="8229600" cy="1143000"/>
          </a:xfrm>
        </p:spPr>
        <p:txBody>
          <a:bodyPr/>
          <a:lstStyle/>
          <a:p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BG05M2ОP001-3.018-0001 „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Подкрепа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приобщаващо</a:t>
            </a:r>
            <a:r>
              <a:rPr lang="ru-RU" sz="1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образование“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708119" y="2559667"/>
            <a:ext cx="4997327" cy="3222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-99392"/>
            <a:ext cx="260350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1848" y="0"/>
            <a:ext cx="1017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0"/>
            <a:ext cx="25971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6407" y="1124745"/>
            <a:ext cx="646113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8223691"/>
              </p:ext>
            </p:extLst>
          </p:nvPr>
        </p:nvGraphicFramePr>
        <p:xfrm>
          <a:off x="1545705" y="1237888"/>
          <a:ext cx="6096000" cy="822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Детска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 градина „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Звънче</a:t>
                      </a:r>
                      <a:r>
                        <a:rPr lang="ru-RU" sz="2400" b="1" i="1" dirty="0">
                          <a:latin typeface="Times New Roman" pitchFamily="18" charset="0"/>
                          <a:cs typeface="Times New Roman" pitchFamily="18" charset="0"/>
                        </a:rPr>
                        <a:t>“, гр. </a:t>
                      </a:r>
                      <a:r>
                        <a:rPr lang="ru-RU" sz="2400" b="1" i="1" dirty="0" err="1">
                          <a:latin typeface="Times New Roman" pitchFamily="18" charset="0"/>
                          <a:cs typeface="Times New Roman" pitchFamily="18" charset="0"/>
                        </a:rPr>
                        <a:t>Етрополе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2" name="Контейнер за съдържание 11"/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05" t="4588" r="18644" b="-4588"/>
          <a:stretch/>
        </p:blipFill>
        <p:spPr>
          <a:xfrm rot="5400000">
            <a:off x="4012783" y="831219"/>
            <a:ext cx="4165110" cy="5782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ово поле 7"/>
          <p:cNvSpPr txBox="1"/>
          <p:nvPr/>
        </p:nvSpPr>
        <p:spPr>
          <a:xfrm>
            <a:off x="3779879" y="5805264"/>
            <a:ext cx="49685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Всяко едно дете е уникално, единствено и неповторимо!</a:t>
            </a:r>
          </a:p>
        </p:txBody>
      </p:sp>
    </p:spTree>
    <p:extLst>
      <p:ext uri="{BB962C8B-B14F-4D97-AF65-F5344CB8AC3E}">
        <p14:creationId xmlns:p14="http://schemas.microsoft.com/office/powerpoint/2010/main" xmlns="" val="1909572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2"/>
      <p:bldP spid="8" grpId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36946" y="2132856"/>
            <a:ext cx="8627542" cy="396044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31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да не можем да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подготвим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бъдещето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си, </a:t>
            </a:r>
          </a:p>
          <a:p>
            <a:pPr marL="0" indent="0" algn="ctr">
              <a:buNone/>
            </a:pP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поне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можем да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подготвим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 си за </a:t>
            </a:r>
            <a:r>
              <a:rPr lang="ru-RU" sz="3100" b="1" i="1" dirty="0" err="1">
                <a:latin typeface="Times New Roman" pitchFamily="18" charset="0"/>
                <a:cs typeface="Times New Roman" pitchFamily="18" charset="0"/>
              </a:rPr>
              <a:t>бъдещето</a:t>
            </a:r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.”</a:t>
            </a:r>
            <a:endParaRPr lang="ru-RU" sz="31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bg-BG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bg-BG" sz="4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g-BG" sz="19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</a:t>
            </a:r>
          </a:p>
          <a:p>
            <a:pPr marL="0" indent="0" algn="ctr">
              <a:buNone/>
            </a:pPr>
            <a:endParaRPr lang="bg-BG" sz="1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g-BG" sz="2600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Цветелина Маринова                    </a:t>
            </a:r>
          </a:p>
          <a:p>
            <a:pPr marL="0" indent="0" algn="ctr">
              <a:buNone/>
            </a:pPr>
            <a:r>
              <a:rPr lang="bg-BG" sz="2600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директор на ДГ „Звънче“</a:t>
            </a:r>
          </a:p>
          <a:p>
            <a:pPr marL="0" indent="0" algn="ctr">
              <a:buNone/>
            </a:pPr>
            <a:r>
              <a:rPr lang="bg-BG" sz="2600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гр. Етрополе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1958"/>
            <a:ext cx="2160240" cy="58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18" y="65998"/>
            <a:ext cx="1017587" cy="581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851"/>
            <a:ext cx="2597150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619998"/>
              </p:ext>
            </p:extLst>
          </p:nvPr>
        </p:nvGraphicFramePr>
        <p:xfrm>
          <a:off x="928174" y="681531"/>
          <a:ext cx="7446160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46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43213">
                <a:tc>
                  <a:txBody>
                    <a:bodyPr/>
                    <a:lstStyle/>
                    <a:p>
                      <a:r>
                        <a:rPr lang="ru-RU" b="1" i="0" u="sng" dirty="0">
                          <a:latin typeface="Times New Roman" pitchFamily="18" charset="0"/>
                          <a:cs typeface="Times New Roman" pitchFamily="18" charset="0"/>
                        </a:rPr>
                        <a:t>BG05M2ОP001-3.018-0001 „</a:t>
                      </a:r>
                      <a:r>
                        <a:rPr lang="ru-RU" b="1" i="0" u="sng" dirty="0" err="1">
                          <a:latin typeface="Times New Roman" pitchFamily="18" charset="0"/>
                          <a:cs typeface="Times New Roman" pitchFamily="18" charset="0"/>
                        </a:rPr>
                        <a:t>Подкрепа</a:t>
                      </a:r>
                      <a:r>
                        <a:rPr lang="ru-RU" b="1" i="0" u="sng" dirty="0"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b="1" i="0" u="sng" dirty="0" err="1">
                          <a:latin typeface="Times New Roman" pitchFamily="18" charset="0"/>
                          <a:cs typeface="Times New Roman" pitchFamily="18" charset="0"/>
                        </a:rPr>
                        <a:t>приобщаващо</a:t>
                      </a:r>
                      <a:r>
                        <a:rPr lang="ru-RU" b="1" i="0" u="sng" dirty="0">
                          <a:latin typeface="Times New Roman" pitchFamily="18" charset="0"/>
                          <a:cs typeface="Times New Roman" pitchFamily="18" charset="0"/>
                        </a:rPr>
                        <a:t> образование“</a:t>
                      </a:r>
                    </a:p>
                    <a:p>
                      <a:endParaRPr lang="ru-RU" sz="24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i="0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bg-BG" b="1" i="0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138" y="1092894"/>
            <a:ext cx="57372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375" y="1126231"/>
            <a:ext cx="646113" cy="43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739BA349-75DA-F701-6EB0-55F55D4F85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00824" y="3800051"/>
            <a:ext cx="3236978" cy="2427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BB309454-EC9E-B22C-0BD0-51FACC5AAE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69260" y="3833623"/>
            <a:ext cx="3236979" cy="2427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4112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3296</TotalTime>
  <Words>732</Words>
  <Application>Microsoft Office PowerPoint</Application>
  <PresentationFormat>On-screen Show (4:3)</PresentationFormat>
  <Paragraphs>149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тема</vt:lpstr>
      <vt:lpstr>BG05M2ОP001-3.018-0001 „Подкрепа за приобщаващо образование“</vt:lpstr>
      <vt:lpstr> 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 Основна цел :  Насърчаване и разгръщане на потенциала за личностно развитие на деца със специални образователни потребности и с хронични заболявания.  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BG05M2ОP001-3.018-0001 „Подкрепа за приобщаващо образование“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BG05M2ОP001-3.018-0001 „Подкрепа за приобщаващо образование“</dc:title>
  <dc:creator>asus</dc:creator>
  <cp:lastModifiedBy>PC-01</cp:lastModifiedBy>
  <cp:revision>125</cp:revision>
  <dcterms:created xsi:type="dcterms:W3CDTF">2022-03-23T12:10:02Z</dcterms:created>
  <dcterms:modified xsi:type="dcterms:W3CDTF">2024-10-07T11:44:16Z</dcterms:modified>
</cp:coreProperties>
</file>