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4" r:id="rId3"/>
    <p:sldId id="275" r:id="rId4"/>
    <p:sldId id="257" r:id="rId5"/>
    <p:sldId id="284" r:id="rId6"/>
    <p:sldId id="289" r:id="rId7"/>
    <p:sldId id="285" r:id="rId8"/>
    <p:sldId id="282" r:id="rId9"/>
    <p:sldId id="258" r:id="rId10"/>
    <p:sldId id="259" r:id="rId11"/>
    <p:sldId id="260" r:id="rId12"/>
    <p:sldId id="288" r:id="rId13"/>
    <p:sldId id="261" r:id="rId14"/>
    <p:sldId id="287" r:id="rId15"/>
    <p:sldId id="286" r:id="rId16"/>
    <p:sldId id="267" r:id="rId17"/>
    <p:sldId id="268" r:id="rId18"/>
    <p:sldId id="270" r:id="rId19"/>
    <p:sldId id="272" r:id="rId20"/>
    <p:sldId id="273" r:id="rId21"/>
    <p:sldId id="279" r:id="rId22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53"/>
    <a:srgbClr val="EFFA8A"/>
    <a:srgbClr val="F2F6B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ен стил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Без стил, без мрежа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Без стил, мрежа в таблица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37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/>
              <a:t>Щракнете за редакция стил подзагл. обр.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755B9-EF6B-4FA1-BD2C-ECD54A37DCF6}" type="datetimeFigureOut">
              <a:rPr lang="bg-BG" smtClean="0"/>
              <a:pPr/>
              <a:t>25.9.2024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586FC-A6B3-4EAF-B1AF-40A7EEEB9620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36095282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755B9-EF6B-4FA1-BD2C-ECD54A37DCF6}" type="datetimeFigureOut">
              <a:rPr lang="bg-BG" smtClean="0"/>
              <a:pPr/>
              <a:t>25.9.2024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586FC-A6B3-4EAF-B1AF-40A7EEEB9620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13648400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755B9-EF6B-4FA1-BD2C-ECD54A37DCF6}" type="datetimeFigureOut">
              <a:rPr lang="bg-BG" smtClean="0"/>
              <a:pPr/>
              <a:t>25.9.2024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586FC-A6B3-4EAF-B1AF-40A7EEEB9620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33130498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755B9-EF6B-4FA1-BD2C-ECD54A37DCF6}" type="datetimeFigureOut">
              <a:rPr lang="bg-BG" smtClean="0"/>
              <a:pPr/>
              <a:t>25.9.2024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586FC-A6B3-4EAF-B1AF-40A7EEEB9620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37369882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755B9-EF6B-4FA1-BD2C-ECD54A37DCF6}" type="datetimeFigureOut">
              <a:rPr lang="bg-BG" smtClean="0"/>
              <a:pPr/>
              <a:t>25.9.2024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586FC-A6B3-4EAF-B1AF-40A7EEEB9620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20526724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755B9-EF6B-4FA1-BD2C-ECD54A37DCF6}" type="datetimeFigureOut">
              <a:rPr lang="bg-BG" smtClean="0"/>
              <a:pPr/>
              <a:t>25.9.2024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586FC-A6B3-4EAF-B1AF-40A7EEEB9620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23956219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755B9-EF6B-4FA1-BD2C-ECD54A37DCF6}" type="datetimeFigureOut">
              <a:rPr lang="bg-BG" smtClean="0"/>
              <a:pPr/>
              <a:t>25.9.2024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586FC-A6B3-4EAF-B1AF-40A7EEEB9620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1851832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755B9-EF6B-4FA1-BD2C-ECD54A37DCF6}" type="datetimeFigureOut">
              <a:rPr lang="bg-BG" smtClean="0"/>
              <a:pPr/>
              <a:t>25.9.2024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586FC-A6B3-4EAF-B1AF-40A7EEEB9620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16661863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755B9-EF6B-4FA1-BD2C-ECD54A37DCF6}" type="datetimeFigureOut">
              <a:rPr lang="bg-BG" smtClean="0"/>
              <a:pPr/>
              <a:t>25.9.2024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586FC-A6B3-4EAF-B1AF-40A7EEEB9620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30721769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755B9-EF6B-4FA1-BD2C-ECD54A37DCF6}" type="datetimeFigureOut">
              <a:rPr lang="bg-BG" smtClean="0"/>
              <a:pPr/>
              <a:t>25.9.2024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586FC-A6B3-4EAF-B1AF-40A7EEEB9620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42588879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755B9-EF6B-4FA1-BD2C-ECD54A37DCF6}" type="datetimeFigureOut">
              <a:rPr lang="bg-BG" smtClean="0"/>
              <a:pPr/>
              <a:t>25.9.2024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586FC-A6B3-4EAF-B1AF-40A7EEEB9620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20792407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53"/>
            </a:gs>
            <a:gs pos="39999">
              <a:srgbClr val="EFFA8A"/>
            </a:gs>
            <a:gs pos="70000">
              <a:srgbClr val="F2F6BA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D755B9-EF6B-4FA1-BD2C-ECD54A37DCF6}" type="datetimeFigureOut">
              <a:rPr lang="bg-BG" smtClean="0"/>
              <a:pPr/>
              <a:t>25.9.2024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D586FC-A6B3-4EAF-B1AF-40A7EEEB9620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133523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4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4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879741436"/>
              </p:ext>
            </p:extLst>
          </p:nvPr>
        </p:nvGraphicFramePr>
        <p:xfrm>
          <a:off x="1619672" y="2463285"/>
          <a:ext cx="6096000" cy="3657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6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139040">
                <a:tc>
                  <a:txBody>
                    <a:bodyPr/>
                    <a:lstStyle/>
                    <a:p>
                      <a:endParaRPr lang="bg-BG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10" name="Текстово поле 9"/>
          <p:cNvSpPr txBox="1"/>
          <p:nvPr/>
        </p:nvSpPr>
        <p:spPr>
          <a:xfrm>
            <a:off x="1187623" y="5651524"/>
            <a:ext cx="6912768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bg-BG" sz="2600" dirty="0">
                <a:latin typeface="Monotype Corsiva" pitchFamily="66" charset="0"/>
                <a:cs typeface="Times New Roman" pitchFamily="18" charset="0"/>
              </a:rPr>
              <a:t>„</a:t>
            </a:r>
            <a:r>
              <a:rPr lang="ru-RU" sz="2600" dirty="0" err="1">
                <a:latin typeface="Monotype Corsiva" pitchFamily="66" charset="0"/>
                <a:cs typeface="Times New Roman" pitchFamily="18" charset="0"/>
              </a:rPr>
              <a:t>Децата</a:t>
            </a:r>
            <a:r>
              <a:rPr lang="ru-RU" sz="2600" dirty="0">
                <a:latin typeface="Monotype Corsiva" pitchFamily="66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Monotype Corsiva" pitchFamily="66" charset="0"/>
                <a:cs typeface="Times New Roman" pitchFamily="18" charset="0"/>
              </a:rPr>
              <a:t>са</a:t>
            </a:r>
            <a:r>
              <a:rPr lang="ru-RU" sz="2600" dirty="0">
                <a:latin typeface="Monotype Corsiva" pitchFamily="66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Monotype Corsiva" pitchFamily="66" charset="0"/>
                <a:cs typeface="Times New Roman" pitchFamily="18" charset="0"/>
              </a:rPr>
              <a:t>като</a:t>
            </a:r>
            <a:r>
              <a:rPr lang="ru-RU" sz="2600" dirty="0">
                <a:latin typeface="Monotype Corsiva" pitchFamily="66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Monotype Corsiva" pitchFamily="66" charset="0"/>
                <a:cs typeface="Times New Roman" pitchFamily="18" charset="0"/>
              </a:rPr>
              <a:t>пеперудите</a:t>
            </a:r>
            <a:r>
              <a:rPr lang="ru-RU" sz="2600" dirty="0">
                <a:latin typeface="Monotype Corsiva" pitchFamily="66" charset="0"/>
                <a:cs typeface="Times New Roman" pitchFamily="18" charset="0"/>
              </a:rPr>
              <a:t>, </a:t>
            </a:r>
            <a:r>
              <a:rPr lang="ru-RU" sz="2600" dirty="0" err="1">
                <a:latin typeface="Monotype Corsiva" pitchFamily="66" charset="0"/>
                <a:cs typeface="Times New Roman" pitchFamily="18" charset="0"/>
              </a:rPr>
              <a:t>понесени</a:t>
            </a:r>
            <a:r>
              <a:rPr lang="ru-RU" sz="2600" dirty="0">
                <a:latin typeface="Monotype Corsiva" pitchFamily="66" charset="0"/>
                <a:cs typeface="Times New Roman" pitchFamily="18" charset="0"/>
              </a:rPr>
              <a:t> от </a:t>
            </a:r>
            <a:r>
              <a:rPr lang="ru-RU" sz="2600" dirty="0" err="1">
                <a:latin typeface="Monotype Corsiva" pitchFamily="66" charset="0"/>
                <a:cs typeface="Times New Roman" pitchFamily="18" charset="0"/>
              </a:rPr>
              <a:t>вятъра</a:t>
            </a:r>
            <a:r>
              <a:rPr lang="ru-RU" sz="2600" dirty="0">
                <a:latin typeface="Monotype Corsiva" pitchFamily="66" charset="0"/>
                <a:cs typeface="Times New Roman" pitchFamily="18" charset="0"/>
              </a:rPr>
              <a:t>.</a:t>
            </a:r>
            <a:endParaRPr lang="ru-RU" sz="2600" dirty="0">
              <a:latin typeface="Monotype Corsiva" pitchFamily="66" charset="0"/>
            </a:endParaRPr>
          </a:p>
          <a:p>
            <a:pPr algn="ctr">
              <a:spcBef>
                <a:spcPts val="600"/>
              </a:spcBef>
            </a:pPr>
            <a:endParaRPr lang="ru-RU" sz="2600" dirty="0">
              <a:latin typeface="Monotype Corsiva" pitchFamily="66" charset="0"/>
            </a:endParaRPr>
          </a:p>
        </p:txBody>
      </p:sp>
      <p:sp>
        <p:nvSpPr>
          <p:cNvPr id="11" name="Текстово поле 10"/>
          <p:cNvSpPr txBox="1"/>
          <p:nvPr/>
        </p:nvSpPr>
        <p:spPr>
          <a:xfrm>
            <a:off x="359532" y="621700"/>
            <a:ext cx="85689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3200" b="1" i="1" dirty="0">
                <a:latin typeface="Times New Roman" pitchFamily="18" charset="0"/>
                <a:cs typeface="Times New Roman" pitchFamily="18" charset="0"/>
              </a:rPr>
              <a:t>Детска градина „Звънче“ гр. Етрополе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395660" y="620688"/>
            <a:ext cx="591889" cy="585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Картина 2">
            <a:extLst>
              <a:ext uri="{FF2B5EF4-FFF2-40B4-BE49-F238E27FC236}">
                <a16:creationId xmlns:a16="http://schemas.microsoft.com/office/drawing/2014/main" xmlns="" id="{35598B5F-7672-0706-100E-A63C5FDA6E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76375" y="1757362"/>
            <a:ext cx="6191250" cy="33432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31048093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504055" y="476672"/>
            <a:ext cx="8229600" cy="1036712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bg-BG" b="1" i="1" dirty="0">
                <a:latin typeface="Times New Roman" pitchFamily="18" charset="0"/>
                <a:cs typeface="Times New Roman" pitchFamily="18" charset="0"/>
              </a:rPr>
              <a:t>     Детска градина „Звънче“ гр. Етрополе</a:t>
            </a:r>
          </a:p>
          <a:p>
            <a:pPr marL="0" indent="0" algn="ctr">
              <a:buNone/>
            </a:pPr>
            <a:r>
              <a:rPr lang="bg-BG" sz="2600" b="1" i="1" dirty="0">
                <a:latin typeface="Times New Roman" pitchFamily="18" charset="0"/>
                <a:cs typeface="Times New Roman" pitchFamily="18" charset="0"/>
              </a:rPr>
              <a:t>Открита на 15 май 1974година</a:t>
            </a:r>
          </a:p>
          <a:p>
            <a:endParaRPr lang="bg-BG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04055" y="376862"/>
            <a:ext cx="648072" cy="6413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авоъгълник 1"/>
          <p:cNvSpPr/>
          <p:nvPr/>
        </p:nvSpPr>
        <p:spPr>
          <a:xfrm>
            <a:off x="504055" y="1674674"/>
            <a:ext cx="824440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000" dirty="0">
                <a:latin typeface="Times New Roman" pitchFamily="18" charset="0"/>
                <a:cs typeface="Times New Roman" pitchFamily="18" charset="0"/>
              </a:rPr>
              <a:t>Чрез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създаване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позитивна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образователна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среда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000" dirty="0">
                <a:latin typeface="Times New Roman" pitchFamily="18" charset="0"/>
                <a:cs typeface="Times New Roman" pitchFamily="18" charset="0"/>
              </a:rPr>
              <a:t>се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да</a:t>
            </a:r>
            <a:r>
              <a:rPr lang="bg-BG" sz="2000" dirty="0" err="1">
                <a:latin typeface="Times New Roman" pitchFamily="18" charset="0"/>
                <a:cs typeface="Times New Roman" pitchFamily="18" charset="0"/>
              </a:rPr>
              <a:t>ва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възможност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децата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да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обогатят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своите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способности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bg-BG" sz="2000" dirty="0">
                <a:latin typeface="Times New Roman" pitchFamily="18" charset="0"/>
                <a:cs typeface="Times New Roman" pitchFamily="18" charset="0"/>
              </a:rPr>
              <a:t>таланти и умения,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да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опознаят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себе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си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и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да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се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изграждат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като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личности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с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високо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самочувствие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индивидуалност</a:t>
            </a:r>
            <a:r>
              <a:rPr lang="bg-BG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12" name="Картина 11">
            <a:extLst>
              <a:ext uri="{FF2B5EF4-FFF2-40B4-BE49-F238E27FC236}">
                <a16:creationId xmlns:a16="http://schemas.microsoft.com/office/drawing/2014/main" xmlns="" id="{6304EF8C-6EBE-F341-470D-80609E40BB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67906" y="2970540"/>
            <a:ext cx="2450079" cy="32667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4" name="Картина 13">
            <a:extLst>
              <a:ext uri="{FF2B5EF4-FFF2-40B4-BE49-F238E27FC236}">
                <a16:creationId xmlns:a16="http://schemas.microsoft.com/office/drawing/2014/main" xmlns="" id="{3718F494-6C83-245B-FBD4-C9CC41D64FA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4483" y="2950644"/>
            <a:ext cx="2679226" cy="35723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6" name="Картина 15">
            <a:extLst>
              <a:ext uri="{FF2B5EF4-FFF2-40B4-BE49-F238E27FC236}">
                <a16:creationId xmlns:a16="http://schemas.microsoft.com/office/drawing/2014/main" xmlns="" id="{E1444EDF-B82F-B729-C04F-24CA019F4F8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21048" y="3502169"/>
            <a:ext cx="3646858" cy="273514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8026582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90658689"/>
              </p:ext>
            </p:extLst>
          </p:nvPr>
        </p:nvGraphicFramePr>
        <p:xfrm>
          <a:off x="467544" y="332656"/>
          <a:ext cx="8748464" cy="9448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74846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g-BG" sz="2800" b="1" i="1" dirty="0">
                          <a:latin typeface="Times New Roman" pitchFamily="18" charset="0"/>
                          <a:cs typeface="Times New Roman" pitchFamily="18" charset="0"/>
                        </a:rPr>
                        <a:t>Детска</a:t>
                      </a:r>
                      <a:r>
                        <a:rPr lang="bg-BG" sz="2800" b="1" i="1" baseline="0" dirty="0">
                          <a:latin typeface="Times New Roman" pitchFamily="18" charset="0"/>
                          <a:cs typeface="Times New Roman" pitchFamily="18" charset="0"/>
                        </a:rPr>
                        <a:t> градина „Звънче“- място за щастливо, спокойно и уверено израстване на всяко дете...</a:t>
                      </a:r>
                      <a:endParaRPr lang="bg-BG" sz="28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00192" y="2204864"/>
            <a:ext cx="1772011" cy="1079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51520" y="324173"/>
            <a:ext cx="736153" cy="728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авоъгълник 1"/>
          <p:cNvSpPr/>
          <p:nvPr/>
        </p:nvSpPr>
        <p:spPr>
          <a:xfrm>
            <a:off x="0" y="1343350"/>
            <a:ext cx="343125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Осигурява условия за социален и емоционален комфорт, психическо, физическо и творческо развитие. </a:t>
            </a:r>
          </a:p>
        </p:txBody>
      </p:sp>
      <p:pic>
        <p:nvPicPr>
          <p:cNvPr id="11" name="Картина 10">
            <a:extLst>
              <a:ext uri="{FF2B5EF4-FFF2-40B4-BE49-F238E27FC236}">
                <a16:creationId xmlns:a16="http://schemas.microsoft.com/office/drawing/2014/main" xmlns="" id="{27255440-7E00-5825-03DB-8427A876F4B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284" y="4070921"/>
            <a:ext cx="4015499" cy="267699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Картина 12">
            <a:extLst>
              <a:ext uri="{FF2B5EF4-FFF2-40B4-BE49-F238E27FC236}">
                <a16:creationId xmlns:a16="http://schemas.microsoft.com/office/drawing/2014/main" xmlns="" id="{37C56ED0-B24D-18B7-ADF6-2F6359E00CA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4148" y="4085092"/>
            <a:ext cx="3699210" cy="256566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5" name="Текстово поле 14">
            <a:extLst>
              <a:ext uri="{FF2B5EF4-FFF2-40B4-BE49-F238E27FC236}">
                <a16:creationId xmlns:a16="http://schemas.microsoft.com/office/drawing/2014/main" xmlns="" id="{A431586B-E88F-8CD8-7933-9EA2628F9A68}"/>
              </a:ext>
            </a:extLst>
          </p:cNvPr>
          <p:cNvSpPr txBox="1"/>
          <p:nvPr/>
        </p:nvSpPr>
        <p:spPr>
          <a:xfrm>
            <a:off x="3279158" y="1868401"/>
            <a:ext cx="313405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 err="1"/>
              <a:t>Основна</a:t>
            </a:r>
            <a:r>
              <a:rPr lang="ru-RU" sz="2400" dirty="0"/>
              <a:t> цел е </a:t>
            </a:r>
            <a:r>
              <a:rPr lang="ru-RU" sz="2400" dirty="0" err="1"/>
              <a:t>щастливо</a:t>
            </a:r>
            <a:r>
              <a:rPr lang="ru-RU" sz="2400" dirty="0"/>
              <a:t>, спокойно и уверено </a:t>
            </a:r>
            <a:r>
              <a:rPr lang="ru-RU" sz="2400" dirty="0" err="1"/>
              <a:t>израстване</a:t>
            </a:r>
            <a:r>
              <a:rPr lang="ru-RU" sz="2400" dirty="0"/>
              <a:t> на всяко </a:t>
            </a:r>
            <a:r>
              <a:rPr lang="ru-RU" sz="2400" dirty="0" err="1"/>
              <a:t>дете</a:t>
            </a:r>
            <a:r>
              <a:rPr lang="ru-RU" sz="2400" dirty="0"/>
              <a:t>.</a:t>
            </a:r>
            <a:endParaRPr lang="bg-BG" sz="2400" dirty="0"/>
          </a:p>
        </p:txBody>
      </p:sp>
      <p:pic>
        <p:nvPicPr>
          <p:cNvPr id="17" name="Картина 16">
            <a:extLst>
              <a:ext uri="{FF2B5EF4-FFF2-40B4-BE49-F238E27FC236}">
                <a16:creationId xmlns:a16="http://schemas.microsoft.com/office/drawing/2014/main" xmlns="" id="{1639D2C9-1527-9479-90C3-862C5CB3CEE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22987" y="1196752"/>
            <a:ext cx="2053469" cy="273796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38601142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496" y="3944194"/>
            <a:ext cx="5290997" cy="301319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6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49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900" dirty="0">
                <a:latin typeface="Times New Roman" pitchFamily="18" charset="0"/>
                <a:cs typeface="Times New Roman" pitchFamily="18" charset="0"/>
              </a:rPr>
            </a:br>
            <a:endParaRPr lang="bg-BG" sz="49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авоъгълник 7"/>
          <p:cNvSpPr/>
          <p:nvPr/>
        </p:nvSpPr>
        <p:spPr>
          <a:xfrm>
            <a:off x="1513907" y="137604"/>
            <a:ext cx="70567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Детска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градина „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Звънче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“ гр. 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Етрополе</a:t>
            </a:r>
            <a:endParaRPr lang="bg-BG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773386" y="332656"/>
            <a:ext cx="630261" cy="623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Контейнер за съдържание 2"/>
          <p:cNvSpPr txBox="1">
            <a:spLocks/>
          </p:cNvSpPr>
          <p:nvPr/>
        </p:nvSpPr>
        <p:spPr>
          <a:xfrm>
            <a:off x="5724128" y="4249330"/>
            <a:ext cx="3387178" cy="2592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 typeface="Arial" pitchFamily="34" charset="0"/>
              <a:buNone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 typeface="Arial" pitchFamily="34" charset="0"/>
              <a:buNone/>
            </a:pPr>
            <a:r>
              <a:rPr lang="ru-RU" sz="49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900" dirty="0">
                <a:latin typeface="Times New Roman" pitchFamily="18" charset="0"/>
                <a:cs typeface="Times New Roman" pitchFamily="18" charset="0"/>
              </a:rPr>
            </a:br>
            <a:endParaRPr lang="bg-BG" sz="49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авоъгълник 1"/>
          <p:cNvSpPr/>
          <p:nvPr/>
        </p:nvSpPr>
        <p:spPr>
          <a:xfrm>
            <a:off x="389808" y="4740243"/>
            <a:ext cx="493245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000" dirty="0">
                <a:latin typeface="Times New Roman" pitchFamily="18" charset="0"/>
                <a:cs typeface="Times New Roman" pitchFamily="18" charset="0"/>
              </a:rPr>
              <a:t>Да създадем привлекателна и</a:t>
            </a:r>
          </a:p>
          <a:p>
            <a:pPr algn="ctr"/>
            <a:r>
              <a:rPr lang="bg-BG" sz="2000" dirty="0">
                <a:latin typeface="Times New Roman" pitchFamily="18" charset="0"/>
                <a:cs typeface="Times New Roman" pitchFamily="18" charset="0"/>
              </a:rPr>
              <a:t>благоприятна среда за пълноценно и качествено отглеждане, възпитание, социализиране и обучение на всяко дете чрез педагогическо взаимодействие, подчинено на творчество и иновации</a:t>
            </a:r>
          </a:p>
        </p:txBody>
      </p:sp>
      <p:sp>
        <p:nvSpPr>
          <p:cNvPr id="10" name="Правоъгълник 9"/>
          <p:cNvSpPr/>
          <p:nvPr/>
        </p:nvSpPr>
        <p:spPr>
          <a:xfrm>
            <a:off x="2411760" y="575861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bg-BG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Мисия</a:t>
            </a:r>
          </a:p>
        </p:txBody>
      </p:sp>
      <p:pic>
        <p:nvPicPr>
          <p:cNvPr id="9" name="Картина 8">
            <a:extLst>
              <a:ext uri="{FF2B5EF4-FFF2-40B4-BE49-F238E27FC236}">
                <a16:creationId xmlns:a16="http://schemas.microsoft.com/office/drawing/2014/main" xmlns="" id="{126571B8-68DD-0828-DA11-41391022893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19539" y="1160636"/>
            <a:ext cx="2684705" cy="357960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Картина 12">
            <a:extLst>
              <a:ext uri="{FF2B5EF4-FFF2-40B4-BE49-F238E27FC236}">
                <a16:creationId xmlns:a16="http://schemas.microsoft.com/office/drawing/2014/main" xmlns="" id="{6A06032A-BF69-CF84-34FF-799AE372956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6935" y="1180303"/>
            <a:ext cx="2493943" cy="332525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5" name="Картина 14">
            <a:extLst>
              <a:ext uri="{FF2B5EF4-FFF2-40B4-BE49-F238E27FC236}">
                <a16:creationId xmlns:a16="http://schemas.microsoft.com/office/drawing/2014/main" xmlns="" id="{773B9DD1-9AE3-FEF1-602B-7D59F793942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84361" y="1586736"/>
            <a:ext cx="2900921" cy="51571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1536316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2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13386467"/>
              </p:ext>
            </p:extLst>
          </p:nvPr>
        </p:nvGraphicFramePr>
        <p:xfrm>
          <a:off x="1979712" y="402052"/>
          <a:ext cx="6413574" cy="731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41357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80040"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Детска</a:t>
                      </a:r>
                      <a:r>
                        <a:rPr lang="ru-RU" sz="24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градина „</a:t>
                      </a:r>
                      <a:r>
                        <a:rPr lang="ru-RU" sz="2400" b="1" i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Звънче</a:t>
                      </a:r>
                      <a:r>
                        <a:rPr lang="ru-RU" sz="24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“, гр. </a:t>
                      </a:r>
                      <a:r>
                        <a:rPr lang="ru-RU" sz="2400" b="1" i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Етрополе</a:t>
                      </a:r>
                      <a:endParaRPr lang="ru-RU" sz="2400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bg-BG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2" name="Правоъгълник 1"/>
          <p:cNvSpPr/>
          <p:nvPr/>
        </p:nvSpPr>
        <p:spPr>
          <a:xfrm>
            <a:off x="2593782" y="4672271"/>
            <a:ext cx="3785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физкултурен салон, </a:t>
            </a:r>
          </a:p>
          <a:p>
            <a:r>
              <a:rPr lang="bg-BG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</a:t>
            </a:r>
          </a:p>
        </p:txBody>
      </p:sp>
      <p:pic>
        <p:nvPicPr>
          <p:cNvPr id="8" name="Picture 2" descr="C:\Users\POLYA\Downloads\20220929_10240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387217" y="2413307"/>
            <a:ext cx="3528392" cy="23737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rot="5400000">
            <a:off x="5887164" y="3159966"/>
            <a:ext cx="3608368" cy="27062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767833" y="2067435"/>
            <a:ext cx="3420380" cy="22802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664581" y="398497"/>
            <a:ext cx="630261" cy="623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Текстово поле 4">
            <a:extLst>
              <a:ext uri="{FF2B5EF4-FFF2-40B4-BE49-F238E27FC236}">
                <a16:creationId xmlns:a16="http://schemas.microsoft.com/office/drawing/2014/main" xmlns="" id="{05BCE89A-75FE-99F3-5B4C-98B926BB68AF}"/>
              </a:ext>
            </a:extLst>
          </p:cNvPr>
          <p:cNvSpPr txBox="1"/>
          <p:nvPr/>
        </p:nvSpPr>
        <p:spPr>
          <a:xfrm>
            <a:off x="1279596" y="5516196"/>
            <a:ext cx="641357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външна</a:t>
            </a:r>
            <a:r>
              <a:rPr lang="ru-R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вътрешна</a:t>
            </a:r>
            <a:r>
              <a:rPr lang="ru-R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площадка по БДП </a:t>
            </a:r>
            <a:endParaRPr lang="bg-BG" sz="2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Текстово поле 5">
            <a:extLst>
              <a:ext uri="{FF2B5EF4-FFF2-40B4-BE49-F238E27FC236}">
                <a16:creationId xmlns:a16="http://schemas.microsoft.com/office/drawing/2014/main" xmlns="" id="{876FF3F4-9CD0-6923-5454-48784D02BFE6}"/>
              </a:ext>
            </a:extLst>
          </p:cNvPr>
          <p:cNvSpPr txBox="1"/>
          <p:nvPr/>
        </p:nvSpPr>
        <p:spPr>
          <a:xfrm>
            <a:off x="1979710" y="953176"/>
            <a:ext cx="676875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Разполага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със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съвременна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материална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база:</a:t>
            </a:r>
          </a:p>
        </p:txBody>
      </p:sp>
    </p:spTree>
    <p:extLst>
      <p:ext uri="{BB962C8B-B14F-4D97-AF65-F5344CB8AC3E}">
        <p14:creationId xmlns:p14="http://schemas.microsoft.com/office/powerpoint/2010/main" xmlns="" val="12827693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xmlns="" id="{A8D06580-5A53-6AF7-8BAD-E98483592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003" y="188991"/>
            <a:ext cx="8229600" cy="1143000"/>
          </a:xfrm>
        </p:spPr>
        <p:txBody>
          <a:bodyPr>
            <a:normAutofit/>
          </a:bodyPr>
          <a:lstStyle/>
          <a:p>
            <a:r>
              <a:rPr lang="bg-BG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Детска градина „Звънче“, </a:t>
            </a:r>
            <a:r>
              <a:rPr lang="bg-BG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</a:t>
            </a:r>
            <a:r>
              <a:rPr lang="bg-BG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Етрополе</a:t>
            </a:r>
          </a:p>
        </p:txBody>
      </p:sp>
      <p:pic>
        <p:nvPicPr>
          <p:cNvPr id="3" name="Картина 2">
            <a:extLst>
              <a:ext uri="{FF2B5EF4-FFF2-40B4-BE49-F238E27FC236}">
                <a16:creationId xmlns:a16="http://schemas.microsoft.com/office/drawing/2014/main" xmlns="" id="{300F47FE-C109-43A3-ED35-01232AD17D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532167"/>
            <a:ext cx="627942" cy="627942"/>
          </a:xfrm>
          <a:prstGeom prst="rect">
            <a:avLst/>
          </a:prstGeom>
        </p:spPr>
      </p:pic>
      <p:sp>
        <p:nvSpPr>
          <p:cNvPr id="5" name="Текстово поле 4">
            <a:extLst>
              <a:ext uri="{FF2B5EF4-FFF2-40B4-BE49-F238E27FC236}">
                <a16:creationId xmlns:a16="http://schemas.microsoft.com/office/drawing/2014/main" xmlns="" id="{D4DCB90A-D7DF-A778-55ED-1B87F3DC4CDC}"/>
              </a:ext>
            </a:extLst>
          </p:cNvPr>
          <p:cNvSpPr txBox="1"/>
          <p:nvPr/>
        </p:nvSpPr>
        <p:spPr>
          <a:xfrm>
            <a:off x="457200" y="1916832"/>
            <a:ext cx="259228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g-BG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Музикален кабинет</a:t>
            </a:r>
          </a:p>
        </p:txBody>
      </p:sp>
      <p:pic>
        <p:nvPicPr>
          <p:cNvPr id="13" name="Картина 12">
            <a:extLst>
              <a:ext uri="{FF2B5EF4-FFF2-40B4-BE49-F238E27FC236}">
                <a16:creationId xmlns:a16="http://schemas.microsoft.com/office/drawing/2014/main" xmlns="" id="{53AFA4CC-FA8F-CD5C-BE15-F36AB9159E2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49488" y="3861048"/>
            <a:ext cx="3509628" cy="263222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7" name="Картина 16">
            <a:extLst>
              <a:ext uri="{FF2B5EF4-FFF2-40B4-BE49-F238E27FC236}">
                <a16:creationId xmlns:a16="http://schemas.microsoft.com/office/drawing/2014/main" xmlns="" id="{C583861E-DAAE-ACE5-C4BC-93EDDC0DB93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0697" y="2708920"/>
            <a:ext cx="2581796" cy="344239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9" name="Текстово поле 18">
            <a:extLst>
              <a:ext uri="{FF2B5EF4-FFF2-40B4-BE49-F238E27FC236}">
                <a16:creationId xmlns:a16="http://schemas.microsoft.com/office/drawing/2014/main" xmlns="" id="{9097DC98-9A4C-843A-E98B-2881E6A7A78D}"/>
              </a:ext>
            </a:extLst>
          </p:cNvPr>
          <p:cNvSpPr txBox="1"/>
          <p:nvPr/>
        </p:nvSpPr>
        <p:spPr>
          <a:xfrm>
            <a:off x="5148064" y="1108359"/>
            <a:ext cx="28083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Ресурсен кабинет</a:t>
            </a:r>
          </a:p>
        </p:txBody>
      </p:sp>
      <p:pic>
        <p:nvPicPr>
          <p:cNvPr id="21" name="Картина 20">
            <a:extLst>
              <a:ext uri="{FF2B5EF4-FFF2-40B4-BE49-F238E27FC236}">
                <a16:creationId xmlns:a16="http://schemas.microsoft.com/office/drawing/2014/main" xmlns="" id="{13089E90-16F8-BF46-E422-02A5D27FE3A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49180" y="1570024"/>
            <a:ext cx="4752528" cy="21386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42115142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105425062"/>
              </p:ext>
            </p:extLst>
          </p:nvPr>
        </p:nvGraphicFramePr>
        <p:xfrm>
          <a:off x="1979712" y="402052"/>
          <a:ext cx="6413574" cy="731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41357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80040"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dirty="0" err="1">
                          <a:latin typeface="Times New Roman" pitchFamily="18" charset="0"/>
                          <a:cs typeface="Times New Roman" pitchFamily="18" charset="0"/>
                        </a:rPr>
                        <a:t>Детска</a:t>
                      </a:r>
                      <a:r>
                        <a:rPr lang="ru-RU" sz="2400" b="1" i="1" dirty="0">
                          <a:latin typeface="Times New Roman" pitchFamily="18" charset="0"/>
                          <a:cs typeface="Times New Roman" pitchFamily="18" charset="0"/>
                        </a:rPr>
                        <a:t> градина „</a:t>
                      </a:r>
                      <a:r>
                        <a:rPr lang="ru-RU" sz="2400" b="1" i="1" dirty="0" err="1">
                          <a:latin typeface="Times New Roman" pitchFamily="18" charset="0"/>
                          <a:cs typeface="Times New Roman" pitchFamily="18" charset="0"/>
                        </a:rPr>
                        <a:t>Звънче</a:t>
                      </a:r>
                      <a:r>
                        <a:rPr lang="ru-RU" sz="2400" b="1" i="1" dirty="0">
                          <a:latin typeface="Times New Roman" pitchFamily="18" charset="0"/>
                          <a:cs typeface="Times New Roman" pitchFamily="18" charset="0"/>
                        </a:rPr>
                        <a:t>“, гр. </a:t>
                      </a:r>
                      <a:r>
                        <a:rPr lang="ru-RU" sz="2400" b="1" i="1" dirty="0" err="1">
                          <a:latin typeface="Times New Roman" pitchFamily="18" charset="0"/>
                          <a:cs typeface="Times New Roman" pitchFamily="18" charset="0"/>
                        </a:rPr>
                        <a:t>Етрополе</a:t>
                      </a:r>
                      <a:endParaRPr lang="ru-RU" sz="24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bg-BG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2" name="Правоъгълник 1"/>
          <p:cNvSpPr/>
          <p:nvPr/>
        </p:nvSpPr>
        <p:spPr>
          <a:xfrm>
            <a:off x="3007153" y="1200931"/>
            <a:ext cx="33478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Солна стая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268036" y="1716306"/>
            <a:ext cx="3703407" cy="29523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pic>
        <p:nvPicPr>
          <p:cNvPr id="1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82919" y="2636912"/>
            <a:ext cx="2868338" cy="324036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637483" y="332656"/>
            <a:ext cx="630261" cy="623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Картина 4">
            <a:extLst>
              <a:ext uri="{FF2B5EF4-FFF2-40B4-BE49-F238E27FC236}">
                <a16:creationId xmlns:a16="http://schemas.microsoft.com/office/drawing/2014/main" xmlns="" id="{7D1FFD2A-77B1-CF00-3C26-F95E2096089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17310" y="3068960"/>
            <a:ext cx="2706320" cy="36084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6895449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rot="5400000">
            <a:off x="4716016" y="3240271"/>
            <a:ext cx="4032447" cy="30243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авоъгълник 4"/>
          <p:cNvSpPr/>
          <p:nvPr/>
        </p:nvSpPr>
        <p:spPr>
          <a:xfrm>
            <a:off x="4674518" y="1461225"/>
            <a:ext cx="417646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000" dirty="0">
                <a:latin typeface="Times New Roman" pitchFamily="18" charset="0"/>
                <a:cs typeface="Times New Roman" pitchFamily="18" charset="0"/>
              </a:rPr>
              <a:t>Реализиране на иновативни педагогически практики и прилагане на иновативни и авторски програмни системи </a:t>
            </a:r>
          </a:p>
        </p:txBody>
      </p:sp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rot="5400000">
            <a:off x="190984" y="2378101"/>
            <a:ext cx="4266220" cy="31996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авоъгълник 5"/>
          <p:cNvSpPr/>
          <p:nvPr/>
        </p:nvSpPr>
        <p:spPr>
          <a:xfrm>
            <a:off x="2411760" y="47667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Детска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градина „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Звънче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“ гр.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Етрополе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  <a:p>
            <a:endParaRPr lang="bg-BG" dirty="0"/>
          </a:p>
        </p:txBody>
      </p:sp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277443" y="332656"/>
            <a:ext cx="630261" cy="623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авоъгълник 6"/>
          <p:cNvSpPr/>
          <p:nvPr/>
        </p:nvSpPr>
        <p:spPr>
          <a:xfrm>
            <a:off x="19869" y="1164973"/>
            <a:ext cx="512819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Квалификационен курс „</a:t>
            </a:r>
            <a:r>
              <a:rPr lang="bg-BG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Саундпейнтинг</a:t>
            </a:r>
            <a:r>
              <a:rPr lang="bg-BG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xmlns="" val="23941458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272" y="4581128"/>
            <a:ext cx="9144000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539902125"/>
              </p:ext>
            </p:extLst>
          </p:nvPr>
        </p:nvGraphicFramePr>
        <p:xfrm>
          <a:off x="1763688" y="398944"/>
          <a:ext cx="6096000" cy="731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6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400" b="1" i="1" dirty="0" err="1">
                          <a:latin typeface="Times New Roman" pitchFamily="18" charset="0"/>
                          <a:cs typeface="Times New Roman" pitchFamily="18" charset="0"/>
                        </a:rPr>
                        <a:t>Детска</a:t>
                      </a:r>
                      <a:r>
                        <a:rPr lang="ru-RU" sz="2400" b="1" i="1" dirty="0">
                          <a:latin typeface="Times New Roman" pitchFamily="18" charset="0"/>
                          <a:cs typeface="Times New Roman" pitchFamily="18" charset="0"/>
                        </a:rPr>
                        <a:t> градина „</a:t>
                      </a:r>
                      <a:r>
                        <a:rPr lang="ru-RU" sz="2400" b="1" i="1" dirty="0" err="1">
                          <a:latin typeface="Times New Roman" pitchFamily="18" charset="0"/>
                          <a:cs typeface="Times New Roman" pitchFamily="18" charset="0"/>
                        </a:rPr>
                        <a:t>Звънче</a:t>
                      </a:r>
                      <a:r>
                        <a:rPr lang="ru-RU" sz="2400" b="1" i="1" dirty="0">
                          <a:latin typeface="Times New Roman" pitchFamily="18" charset="0"/>
                          <a:cs typeface="Times New Roman" pitchFamily="18" charset="0"/>
                        </a:rPr>
                        <a:t>“ гр. </a:t>
                      </a:r>
                      <a:r>
                        <a:rPr lang="ru-RU" sz="2400" b="1" i="1" dirty="0" err="1">
                          <a:latin typeface="Times New Roman" pitchFamily="18" charset="0"/>
                          <a:cs typeface="Times New Roman" pitchFamily="18" charset="0"/>
                        </a:rPr>
                        <a:t>Етрополе</a:t>
                      </a:r>
                      <a:endParaRPr lang="ru-RU" sz="24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bg-BG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10" name="Контейнер за съдържание 5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3138323"/>
          </a:xfrm>
        </p:spPr>
        <p:txBody>
          <a:bodyPr/>
          <a:lstStyle/>
          <a:p>
            <a:pPr marL="0" indent="0">
              <a:buNone/>
            </a:pPr>
            <a:r>
              <a:rPr lang="bg-B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„</a:t>
            </a:r>
            <a:r>
              <a:rPr lang="bg-B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Саундпейнтинг</a:t>
            </a:r>
            <a:r>
              <a:rPr lang="bg-B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фантазия и творчески игри</a:t>
            </a:r>
            <a:r>
              <a:rPr lang="bg-BG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bg-B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 algn="ctr">
              <a:buNone/>
            </a:pPr>
            <a:r>
              <a:rPr lang="bg-BG" sz="2800" dirty="0">
                <a:latin typeface="Times New Roman" pitchFamily="18" charset="0"/>
                <a:cs typeface="Times New Roman" pitchFamily="18" charset="0"/>
              </a:rPr>
              <a:t>Целта на проекта е да развие</a:t>
            </a:r>
          </a:p>
          <a:p>
            <a:pPr marL="0" indent="0" algn="ctr">
              <a:buNone/>
            </a:pPr>
            <a:r>
              <a:rPr lang="bg-BG" sz="2800" dirty="0">
                <a:latin typeface="Times New Roman" pitchFamily="18" charset="0"/>
                <a:cs typeface="Times New Roman" pitchFamily="18" charset="0"/>
              </a:rPr>
              <a:t> общата креативност на децата,</a:t>
            </a:r>
          </a:p>
          <a:p>
            <a:pPr marL="0" indent="0" algn="ctr">
              <a:buNone/>
            </a:pPr>
            <a:r>
              <a:rPr lang="bg-BG" sz="2800" dirty="0">
                <a:latin typeface="Times New Roman" pitchFamily="18" charset="0"/>
                <a:cs typeface="Times New Roman" pitchFamily="18" charset="0"/>
              </a:rPr>
              <a:t> както и уменията за сътрудничество и партниране между деца - родители – учители.</a:t>
            </a: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773386" y="332656"/>
            <a:ext cx="630261" cy="623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1907803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427597" y="1263551"/>
            <a:ext cx="2595734" cy="337751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bg-BG" sz="1800" dirty="0">
                <a:latin typeface="Times New Roman" pitchFamily="18" charset="0"/>
                <a:cs typeface="Times New Roman" pitchFamily="18" charset="0"/>
              </a:rPr>
              <a:t>Стимулира по естествен начин активното общуване между учител и дете, активира вниманието на групата, ангажира участието и уменията за себеизразяване на детето,  подобрява сътрудничеството и дисциплината.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785403348"/>
              </p:ext>
            </p:extLst>
          </p:nvPr>
        </p:nvGraphicFramePr>
        <p:xfrm>
          <a:off x="1677464" y="624014"/>
          <a:ext cx="6096000" cy="457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6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dirty="0" err="1">
                          <a:latin typeface="Times New Roman" pitchFamily="18" charset="0"/>
                          <a:cs typeface="Times New Roman" pitchFamily="18" charset="0"/>
                        </a:rPr>
                        <a:t>Детска</a:t>
                      </a:r>
                      <a:r>
                        <a:rPr lang="ru-RU" sz="2400" b="1" i="1" dirty="0">
                          <a:latin typeface="Times New Roman" pitchFamily="18" charset="0"/>
                          <a:cs typeface="Times New Roman" pitchFamily="18" charset="0"/>
                        </a:rPr>
                        <a:t> градина „</a:t>
                      </a:r>
                      <a:r>
                        <a:rPr lang="ru-RU" sz="2400" b="1" i="1" dirty="0" err="1">
                          <a:latin typeface="Times New Roman" pitchFamily="18" charset="0"/>
                          <a:cs typeface="Times New Roman" pitchFamily="18" charset="0"/>
                        </a:rPr>
                        <a:t>Звънче</a:t>
                      </a:r>
                      <a:r>
                        <a:rPr lang="ru-RU" sz="2400" b="1" i="1" dirty="0">
                          <a:latin typeface="Times New Roman" pitchFamily="18" charset="0"/>
                          <a:cs typeface="Times New Roman" pitchFamily="18" charset="0"/>
                        </a:rPr>
                        <a:t>“ гр. </a:t>
                      </a:r>
                      <a:r>
                        <a:rPr lang="ru-RU" sz="2400" b="1" i="1" dirty="0" err="1">
                          <a:latin typeface="Times New Roman" pitchFamily="18" charset="0"/>
                          <a:cs typeface="Times New Roman" pitchFamily="18" charset="0"/>
                        </a:rPr>
                        <a:t>Етрополе</a:t>
                      </a:r>
                      <a:endParaRPr lang="ru-RU" sz="24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rot="5400000">
            <a:off x="-492410" y="2468259"/>
            <a:ext cx="4656211" cy="32653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rot="5400000">
            <a:off x="5602287" y="1568674"/>
            <a:ext cx="3689690" cy="276726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Контейнер за съдържание 2"/>
          <p:cNvSpPr txBox="1">
            <a:spLocks/>
          </p:cNvSpPr>
          <p:nvPr/>
        </p:nvSpPr>
        <p:spPr>
          <a:xfrm>
            <a:off x="3344417" y="4574265"/>
            <a:ext cx="5637312" cy="20162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bg-BG" sz="1600" dirty="0"/>
          </a:p>
          <a:p>
            <a:pPr marL="0" indent="0" algn="ctr">
              <a:buNone/>
            </a:pPr>
            <a:r>
              <a:rPr lang="bg-BG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Иновацията разгръща </a:t>
            </a:r>
          </a:p>
          <a:p>
            <a:pPr marL="0" indent="0" algn="ctr">
              <a:buNone/>
            </a:pPr>
            <a:r>
              <a:rPr lang="bg-BG" sz="1800" dirty="0">
                <a:latin typeface="Times New Roman" pitchFamily="18" charset="0"/>
                <a:cs typeface="Times New Roman" pitchFamily="18" charset="0"/>
              </a:rPr>
              <a:t>артистичните умения на учителя и развива </a:t>
            </a:r>
            <a:r>
              <a:rPr lang="bg-BG" sz="1800" dirty="0" err="1">
                <a:latin typeface="Times New Roman" pitchFamily="18" charset="0"/>
                <a:cs typeface="Times New Roman" pitchFamily="18" charset="0"/>
              </a:rPr>
              <a:t>компенетностите</a:t>
            </a:r>
            <a:r>
              <a:rPr lang="bg-BG" sz="1800" dirty="0">
                <a:latin typeface="Times New Roman" pitchFamily="18" charset="0"/>
                <a:cs typeface="Times New Roman" pitchFamily="18" charset="0"/>
              </a:rPr>
              <a:t> му на партньор в един общ образователен процес, който дава възможност за работа, чрез ангажиране на множество стилове на обучение – вербален, визуален, слухов и др. </a:t>
            </a: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027119" y="620278"/>
            <a:ext cx="630261" cy="623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2319742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46856" y="1628800"/>
            <a:ext cx="8229600" cy="38263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g-BG" dirty="0"/>
              <a:t>    </a:t>
            </a:r>
          </a:p>
          <a:p>
            <a:pPr marL="0" indent="0">
              <a:buNone/>
            </a:pPr>
            <a:endParaRPr lang="ru-RU" sz="72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bg-BG" sz="1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69545341"/>
              </p:ext>
            </p:extLst>
          </p:nvPr>
        </p:nvGraphicFramePr>
        <p:xfrm>
          <a:off x="1447254" y="413747"/>
          <a:ext cx="7416824" cy="457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41682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g-BG" sz="2400" b="1" i="1" dirty="0">
                          <a:latin typeface="Times New Roman" pitchFamily="18" charset="0"/>
                          <a:cs typeface="Times New Roman" pitchFamily="18" charset="0"/>
                        </a:rPr>
                        <a:t>Детска градина „Звънче“, гр.</a:t>
                      </a:r>
                      <a:r>
                        <a:rPr lang="bg-BG" sz="2400" b="1" i="1" baseline="0" dirty="0">
                          <a:latin typeface="Times New Roman" pitchFamily="18" charset="0"/>
                          <a:cs typeface="Times New Roman" pitchFamily="18" charset="0"/>
                        </a:rPr>
                        <a:t> Етрополе</a:t>
                      </a:r>
                      <a:endParaRPr lang="bg-BG" sz="24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2" name="Правоъгълник 1"/>
          <p:cNvSpPr/>
          <p:nvPr/>
        </p:nvSpPr>
        <p:spPr>
          <a:xfrm>
            <a:off x="616465" y="1579970"/>
            <a:ext cx="4572000" cy="470898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bg-BG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Основни цели:</a:t>
            </a:r>
          </a:p>
          <a:p>
            <a:pPr marL="285750" indent="-285750" algn="ctr">
              <a:buFont typeface="Wingdings" pitchFamily="2" charset="2"/>
              <a:buChar char="ü"/>
            </a:pPr>
            <a:r>
              <a:rPr lang="bg-BG" sz="2000" dirty="0">
                <a:latin typeface="Times New Roman" pitchFamily="18" charset="0"/>
                <a:cs typeface="Times New Roman" pitchFamily="18" charset="0"/>
              </a:rPr>
              <a:t>С помощта на музиката и изобразителното изкуство, да се стимулира желанието за възприемане на информация и интереса към учебно-възпитателната дейност при децата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.</a:t>
            </a:r>
            <a:endParaRPr lang="bg-BG" sz="20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ctr">
              <a:buFont typeface="Wingdings" pitchFamily="2" charset="2"/>
              <a:buChar char="ü"/>
            </a:pPr>
            <a:r>
              <a:rPr lang="bg-BG" sz="2000" dirty="0">
                <a:latin typeface="Times New Roman" pitchFamily="18" charset="0"/>
                <a:cs typeface="Times New Roman" pitchFamily="18" charset="0"/>
              </a:rPr>
              <a:t>Да се създаде положителен емоционален фон в работната среда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.</a:t>
            </a:r>
            <a:endParaRPr lang="bg-BG" sz="20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ctr">
              <a:buFont typeface="Wingdings" pitchFamily="2" charset="2"/>
              <a:buChar char="ü"/>
            </a:pPr>
            <a:r>
              <a:rPr lang="bg-BG" sz="2000" dirty="0">
                <a:latin typeface="Times New Roman" pitchFamily="18" charset="0"/>
                <a:cs typeface="Times New Roman" pitchFamily="18" charset="0"/>
              </a:rPr>
              <a:t> Да се насърчи сътрудничеството между децата и родителите от различни семейства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.</a:t>
            </a:r>
            <a:endParaRPr lang="bg-BG" sz="20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ctr">
              <a:buFont typeface="Wingdings" pitchFamily="2" charset="2"/>
              <a:buChar char="ü"/>
            </a:pPr>
            <a:r>
              <a:rPr lang="bg-BG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000" dirty="0">
                <a:latin typeface="Times New Roman" pitchFamily="18" charset="0"/>
                <a:cs typeface="Times New Roman" pitchFamily="18" charset="0"/>
              </a:rPr>
              <a:t>Да се повишат параметрите на вниманието при децата от различните възрастови групи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.</a:t>
            </a:r>
            <a:endParaRPr lang="bg-BG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Картина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4890762" y="2120088"/>
            <a:ext cx="4458516" cy="334388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421459" y="332656"/>
            <a:ext cx="630261" cy="623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8502002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46856" y="1628800"/>
            <a:ext cx="8229600" cy="38263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g-BG" dirty="0"/>
              <a:t>    </a:t>
            </a:r>
          </a:p>
          <a:p>
            <a:pPr marL="0" indent="0">
              <a:buNone/>
            </a:pPr>
            <a:endParaRPr lang="ru-RU" sz="72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bg-BG" sz="1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95023333"/>
              </p:ext>
            </p:extLst>
          </p:nvPr>
        </p:nvGraphicFramePr>
        <p:xfrm>
          <a:off x="1547664" y="244795"/>
          <a:ext cx="7416824" cy="457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41682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g-BG" sz="2400" b="1" i="1" dirty="0">
                          <a:latin typeface="Times New Roman" pitchFamily="18" charset="0"/>
                          <a:cs typeface="Times New Roman" pitchFamily="18" charset="0"/>
                        </a:rPr>
                        <a:t>Детска градина „Звънче“, гр.</a:t>
                      </a:r>
                      <a:r>
                        <a:rPr lang="bg-BG" sz="2400" b="1" i="1" baseline="0" dirty="0">
                          <a:latin typeface="Times New Roman" pitchFamily="18" charset="0"/>
                          <a:cs typeface="Times New Roman" pitchFamily="18" charset="0"/>
                        </a:rPr>
                        <a:t> Етрополе</a:t>
                      </a:r>
                      <a:endParaRPr lang="bg-BG" sz="24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2" name="Правоъгълник 1"/>
          <p:cNvSpPr/>
          <p:nvPr/>
        </p:nvSpPr>
        <p:spPr>
          <a:xfrm>
            <a:off x="271478" y="1187460"/>
            <a:ext cx="4572000" cy="470898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bg-BG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Групови занимания: </a:t>
            </a:r>
          </a:p>
          <a:p>
            <a:pPr marL="342900" indent="-342900" algn="ctr">
              <a:buFont typeface="Wingdings" pitchFamily="2" charset="2"/>
              <a:buChar char="ü"/>
            </a:pPr>
            <a:r>
              <a:rPr lang="bg-B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група „Малкият спортист“</a:t>
            </a:r>
          </a:p>
          <a:p>
            <a:pPr algn="ctr"/>
            <a:r>
              <a:rPr lang="bg-B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възпитаване на интерес, потребност и умение за системни занимания с физически упражнения, които  да способстват  навлизането на активната двигателна дейност в бита на подрастващите, като им осигури здравословен начин на живот; </a:t>
            </a:r>
          </a:p>
          <a:p>
            <a:pPr marL="342900" indent="-342900" algn="ctr">
              <a:buFont typeface="Wingdings" pitchFamily="2" charset="2"/>
              <a:buChar char="ü"/>
            </a:pPr>
            <a:r>
              <a:rPr lang="bg-B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клуб на „</a:t>
            </a:r>
            <a:r>
              <a:rPr lang="bg-BG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Многознайковците</a:t>
            </a:r>
            <a:r>
              <a:rPr lang="bg-B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</a:p>
          <a:p>
            <a:pPr algn="ctr"/>
            <a:r>
              <a:rPr lang="bg-B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 чрез жест, движения и рисуване, децата ще показват своите умения, свързани със социалната адаптация и знанията, усвоени по различните направления в детската градина.</a:t>
            </a:r>
          </a:p>
        </p:txBody>
      </p:sp>
      <p:pic>
        <p:nvPicPr>
          <p:cNvPr id="7" name="Картина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57326" y="3429000"/>
            <a:ext cx="3958356" cy="296876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421459" y="332656"/>
            <a:ext cx="630261" cy="623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32040" y="870507"/>
            <a:ext cx="3456384" cy="219845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38418627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220287" y="1748813"/>
            <a:ext cx="2592288" cy="4824536"/>
          </a:xfrm>
        </p:spPr>
        <p:txBody>
          <a:bodyPr>
            <a:noAutofit/>
          </a:bodyPr>
          <a:lstStyle/>
          <a:p>
            <a:pPr lvl="0" algn="ctr">
              <a:buFont typeface="Wingdings" pitchFamily="2" charset="2"/>
              <a:buChar char="ü"/>
            </a:pPr>
            <a:r>
              <a:rPr lang="bg-BG" sz="2000" dirty="0" err="1">
                <a:latin typeface="Times New Roman" pitchFamily="18" charset="0"/>
                <a:cs typeface="Times New Roman" pitchFamily="18" charset="0"/>
              </a:rPr>
              <a:t>Саундпейнтинг</a:t>
            </a:r>
            <a:r>
              <a:rPr lang="bg-BG" sz="2000" dirty="0">
                <a:latin typeface="Times New Roman" pitchFamily="18" charset="0"/>
                <a:cs typeface="Times New Roman" pitchFamily="18" charset="0"/>
              </a:rPr>
              <a:t> ателиета–за запознаване със системата </a:t>
            </a:r>
            <a:r>
              <a:rPr lang="bg-BG" sz="2000" dirty="0" err="1">
                <a:latin typeface="Times New Roman" pitchFamily="18" charset="0"/>
                <a:cs typeface="Times New Roman" pitchFamily="18" charset="0"/>
              </a:rPr>
              <a:t>саундпейнтинг</a:t>
            </a:r>
            <a:endParaRPr lang="bg-BG" sz="2000" dirty="0">
              <a:latin typeface="Times New Roman" pitchFamily="18" charset="0"/>
              <a:cs typeface="Times New Roman" pitchFamily="18" charset="0"/>
            </a:endParaRPr>
          </a:p>
          <a:p>
            <a:pPr lvl="0" algn="ctr">
              <a:buFont typeface="Wingdings" pitchFamily="2" charset="2"/>
              <a:buChar char="ü"/>
            </a:pPr>
            <a:r>
              <a:rPr lang="bg-BG" sz="2000" dirty="0">
                <a:latin typeface="Times New Roman" pitchFamily="18" charset="0"/>
                <a:cs typeface="Times New Roman" pitchFamily="18" charset="0"/>
              </a:rPr>
              <a:t>Музикални творчески ателиета с деца и учители</a:t>
            </a:r>
          </a:p>
          <a:p>
            <a:pPr lvl="0" algn="ctr">
              <a:buFont typeface="Wingdings" pitchFamily="2" charset="2"/>
              <a:buChar char="ü"/>
            </a:pPr>
            <a:r>
              <a:rPr lang="bg-BG" sz="2000" dirty="0">
                <a:latin typeface="Times New Roman" pitchFamily="18" charset="0"/>
                <a:cs typeface="Times New Roman" pitchFamily="18" charset="0"/>
              </a:rPr>
              <a:t>Провеждане на </a:t>
            </a:r>
            <a:r>
              <a:rPr lang="bg-BG" sz="2000" dirty="0" err="1">
                <a:latin typeface="Times New Roman" pitchFamily="18" charset="0"/>
                <a:cs typeface="Times New Roman" pitchFamily="18" charset="0"/>
              </a:rPr>
              <a:t>пърформънс</a:t>
            </a:r>
            <a:r>
              <a:rPr lang="bg-BG" sz="2000" dirty="0">
                <a:latin typeface="Times New Roman" pitchFamily="18" charset="0"/>
                <a:cs typeface="Times New Roman" pitchFamily="18" charset="0"/>
              </a:rPr>
              <a:t> пред родители и гости.</a:t>
            </a:r>
          </a:p>
          <a:p>
            <a:pPr marL="0" indent="0">
              <a:buNone/>
            </a:pPr>
            <a:endParaRPr lang="bg-BG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171560930"/>
              </p:ext>
            </p:extLst>
          </p:nvPr>
        </p:nvGraphicFramePr>
        <p:xfrm>
          <a:off x="2022702" y="296569"/>
          <a:ext cx="6576392" cy="457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57639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g-BG" sz="2400" b="1" i="1" dirty="0">
                          <a:latin typeface="Times New Roman" pitchFamily="18" charset="0"/>
                          <a:cs typeface="Times New Roman" pitchFamily="18" charset="0"/>
                        </a:rPr>
                        <a:t>Детска градина „Звънче“, гр.</a:t>
                      </a:r>
                      <a:r>
                        <a:rPr lang="bg-BG" sz="2400" b="1" i="1" baseline="0" dirty="0">
                          <a:latin typeface="Times New Roman" pitchFamily="18" charset="0"/>
                          <a:cs typeface="Times New Roman" pitchFamily="18" charset="0"/>
                        </a:rPr>
                        <a:t> Етрополе</a:t>
                      </a:r>
                      <a:endParaRPr lang="bg-BG" sz="24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pic>
        <p:nvPicPr>
          <p:cNvPr id="7" name="Картина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-243275" y="1837645"/>
            <a:ext cx="3958356" cy="296876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5407002" y="3128966"/>
            <a:ext cx="3936437" cy="295232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691680" y="212949"/>
            <a:ext cx="630261" cy="623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авоъгълник 1"/>
          <p:cNvSpPr/>
          <p:nvPr/>
        </p:nvSpPr>
        <p:spPr>
          <a:xfrm>
            <a:off x="3279437" y="908720"/>
            <a:ext cx="58342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Основни дейности </a:t>
            </a:r>
          </a:p>
          <a:p>
            <a:pPr algn="ctr"/>
            <a:r>
              <a:rPr lang="bg-BG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 постигане на планираните цели </a:t>
            </a:r>
          </a:p>
        </p:txBody>
      </p:sp>
    </p:spTree>
    <p:extLst>
      <p:ext uri="{BB962C8B-B14F-4D97-AF65-F5344CB8AC3E}">
        <p14:creationId xmlns:p14="http://schemas.microsoft.com/office/powerpoint/2010/main" xmlns="" val="8101371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971600" y="1705737"/>
            <a:ext cx="6769299" cy="1485735"/>
          </a:xfrm>
        </p:spPr>
        <p:txBody>
          <a:bodyPr>
            <a:noAutofit/>
          </a:bodyPr>
          <a:lstStyle/>
          <a:p>
            <a:pPr lvl="0" algn="ctr">
              <a:buFont typeface="Wingdings" pitchFamily="2" charset="2"/>
              <a:buChar char="ü"/>
            </a:pPr>
            <a:r>
              <a:rPr lang="bg-BG" sz="2000" dirty="0">
                <a:latin typeface="Times New Roman" pitchFamily="18" charset="0"/>
                <a:cs typeface="Times New Roman" pitchFamily="18" charset="0"/>
              </a:rPr>
              <a:t>Творчески </a:t>
            </a:r>
            <a:r>
              <a:rPr lang="bg-BG" sz="2000" dirty="0" err="1">
                <a:latin typeface="Times New Roman" pitchFamily="18" charset="0"/>
                <a:cs typeface="Times New Roman" pitchFamily="18" charset="0"/>
              </a:rPr>
              <a:t>саундпейнтинг</a:t>
            </a:r>
            <a:r>
              <a:rPr lang="bg-BG" sz="2000" dirty="0">
                <a:latin typeface="Times New Roman" pitchFamily="18" charset="0"/>
                <a:cs typeface="Times New Roman" pitchFamily="18" charset="0"/>
              </a:rPr>
              <a:t> ателиета с родители, учители и деца, чрез използване на музикални инструменти, акварелни и темперни </a:t>
            </a:r>
            <a:r>
              <a:rPr lang="bg-BG" sz="2000" dirty="0" err="1">
                <a:latin typeface="Times New Roman" pitchFamily="18" charset="0"/>
                <a:cs typeface="Times New Roman" pitchFamily="18" charset="0"/>
              </a:rPr>
              <a:t>боички</a:t>
            </a:r>
            <a:r>
              <a:rPr lang="bg-BG" sz="2000" dirty="0">
                <a:latin typeface="Times New Roman" pitchFamily="18" charset="0"/>
                <a:cs typeface="Times New Roman" pitchFamily="18" charset="0"/>
              </a:rPr>
              <a:t>, природни материали и др.</a:t>
            </a:r>
          </a:p>
          <a:p>
            <a:pPr marL="0" indent="0" algn="ctr">
              <a:buNone/>
            </a:pPr>
            <a:endParaRPr lang="bg-BG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10168293"/>
              </p:ext>
            </p:extLst>
          </p:nvPr>
        </p:nvGraphicFramePr>
        <p:xfrm>
          <a:off x="2006810" y="199788"/>
          <a:ext cx="6576392" cy="457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57639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g-BG" sz="2400" b="1" i="1" dirty="0">
                          <a:latin typeface="Times New Roman" pitchFamily="18" charset="0"/>
                          <a:cs typeface="Times New Roman" pitchFamily="18" charset="0"/>
                        </a:rPr>
                        <a:t>Детска градина „Звънче“, гр.</a:t>
                      </a:r>
                      <a:r>
                        <a:rPr lang="bg-BG" sz="2400" b="1" i="1" baseline="0" dirty="0">
                          <a:latin typeface="Times New Roman" pitchFamily="18" charset="0"/>
                          <a:cs typeface="Times New Roman" pitchFamily="18" charset="0"/>
                        </a:rPr>
                        <a:t> Етрополе</a:t>
                      </a:r>
                      <a:endParaRPr lang="bg-BG" sz="24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pic>
        <p:nvPicPr>
          <p:cNvPr id="7" name="Картина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292997">
            <a:off x="446667" y="3043171"/>
            <a:ext cx="3907071" cy="293030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657182">
            <a:off x="4842409" y="2987143"/>
            <a:ext cx="3499876" cy="318189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691680" y="212949"/>
            <a:ext cx="630261" cy="623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авоъгълник 1"/>
          <p:cNvSpPr/>
          <p:nvPr/>
        </p:nvSpPr>
        <p:spPr>
          <a:xfrm>
            <a:off x="1654882" y="933455"/>
            <a:ext cx="58342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Основни дейности </a:t>
            </a:r>
          </a:p>
          <a:p>
            <a:pPr algn="ctr"/>
            <a:r>
              <a:rPr lang="bg-BG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 постигане на планираните цели </a:t>
            </a:r>
          </a:p>
        </p:txBody>
      </p:sp>
    </p:spTree>
    <p:extLst>
      <p:ext uri="{BB962C8B-B14F-4D97-AF65-F5344CB8AC3E}">
        <p14:creationId xmlns:p14="http://schemas.microsoft.com/office/powerpoint/2010/main" xmlns="" val="9453813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594071" y="1452295"/>
            <a:ext cx="8352928" cy="2088233"/>
          </a:xfrm>
        </p:spPr>
        <p:txBody>
          <a:bodyPr>
            <a:noAutofit/>
          </a:bodyPr>
          <a:lstStyle/>
          <a:p>
            <a:pPr lvl="0">
              <a:buFont typeface="Wingdings" pitchFamily="2" charset="2"/>
              <a:buChar char="ü"/>
            </a:pPr>
            <a:r>
              <a:rPr lang="bg-BG" sz="2000" dirty="0">
                <a:latin typeface="Times New Roman" pitchFamily="18" charset="0"/>
                <a:cs typeface="Times New Roman" pitchFamily="18" charset="0"/>
              </a:rPr>
              <a:t>Физически упражнения, спортно-подготвителни, музикални и подвижни игри с деца, родители и учители</a:t>
            </a:r>
          </a:p>
          <a:p>
            <a:pPr lvl="0">
              <a:buFont typeface="Wingdings" pitchFamily="2" charset="2"/>
              <a:buChar char="ü"/>
            </a:pPr>
            <a:r>
              <a:rPr lang="bg-BG" sz="2000" dirty="0">
                <a:latin typeface="Times New Roman" pitchFamily="18" charset="0"/>
                <a:cs typeface="Times New Roman" pitchFamily="18" charset="0"/>
              </a:rPr>
              <a:t>Игри драматизация, когнитивни и социални игри с деца, родители и гости</a:t>
            </a:r>
          </a:p>
          <a:p>
            <a:pPr marL="0" indent="0">
              <a:buNone/>
            </a:pPr>
            <a:r>
              <a:rPr lang="bg-BG" sz="16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905082878"/>
              </p:ext>
            </p:extLst>
          </p:nvPr>
        </p:nvGraphicFramePr>
        <p:xfrm>
          <a:off x="2022702" y="296569"/>
          <a:ext cx="6576392" cy="457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57639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g-BG" sz="2400" b="1" i="1" dirty="0">
                          <a:latin typeface="Times New Roman" pitchFamily="18" charset="0"/>
                          <a:cs typeface="Times New Roman" pitchFamily="18" charset="0"/>
                        </a:rPr>
                        <a:t>Детска градина „Звънче“, гр.</a:t>
                      </a:r>
                      <a:r>
                        <a:rPr lang="bg-BG" sz="2400" b="1" i="1" baseline="0" dirty="0">
                          <a:latin typeface="Times New Roman" pitchFamily="18" charset="0"/>
                          <a:cs typeface="Times New Roman" pitchFamily="18" charset="0"/>
                        </a:rPr>
                        <a:t> Етрополе</a:t>
                      </a:r>
                      <a:endParaRPr lang="bg-BG" sz="24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pic>
        <p:nvPicPr>
          <p:cNvPr id="7" name="Картина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19" y="2924944"/>
            <a:ext cx="4860541" cy="324036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>
            <a:off x="4355976" y="3140968"/>
            <a:ext cx="4608510" cy="345638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637483" y="212949"/>
            <a:ext cx="630261" cy="623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авоъгълник 1"/>
          <p:cNvSpPr/>
          <p:nvPr/>
        </p:nvSpPr>
        <p:spPr>
          <a:xfrm>
            <a:off x="2088230" y="836712"/>
            <a:ext cx="52200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Основни дейности </a:t>
            </a:r>
          </a:p>
          <a:p>
            <a:pPr algn="ctr"/>
            <a:r>
              <a:rPr lang="bg-BG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 постигане на планираните цели </a:t>
            </a:r>
          </a:p>
        </p:txBody>
      </p:sp>
    </p:spTree>
    <p:extLst>
      <p:ext uri="{BB962C8B-B14F-4D97-AF65-F5344CB8AC3E}">
        <p14:creationId xmlns:p14="http://schemas.microsoft.com/office/powerpoint/2010/main" xmlns="" val="18996207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988840"/>
            <a:ext cx="3131840" cy="4525963"/>
          </a:xfrm>
        </p:spPr>
        <p:txBody>
          <a:bodyPr>
            <a:normAutofit fontScale="85000" lnSpcReduction="20000"/>
          </a:bodyPr>
          <a:lstStyle/>
          <a:p>
            <a:pPr algn="ctr">
              <a:spcBef>
                <a:spcPts val="300"/>
              </a:spcBef>
              <a:buFont typeface="Wingdings" pitchFamily="2" charset="2"/>
              <a:buChar char="ü"/>
            </a:pPr>
            <a:r>
              <a:rPr lang="bg-BG" dirty="0">
                <a:latin typeface="Times New Roman" pitchFamily="18" charset="0"/>
                <a:cs typeface="Times New Roman" pitchFamily="18" charset="0"/>
              </a:rPr>
              <a:t>Игровото обучение кара децата да имат още по-голямо желание да участват в предложените дейности, да са по-активни, креативни и да прекарват повече време в детската градина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  <a:endParaRPr lang="bg-BG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spcBef>
                <a:spcPts val="300"/>
              </a:spcBef>
              <a:buNone/>
            </a:pPr>
            <a:endParaRPr lang="bg-BG" dirty="0"/>
          </a:p>
        </p:txBody>
      </p:sp>
      <p:pic>
        <p:nvPicPr>
          <p:cNvPr id="6" name="Картина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12162" y="3210264"/>
            <a:ext cx="3032120" cy="35006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31839" y="2233830"/>
            <a:ext cx="3032120" cy="35006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51476097"/>
              </p:ext>
            </p:extLst>
          </p:nvPr>
        </p:nvGraphicFramePr>
        <p:xfrm>
          <a:off x="2339752" y="404664"/>
          <a:ext cx="6096000" cy="457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6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400" b="1" i="1" dirty="0" err="1">
                          <a:latin typeface="Times New Roman" pitchFamily="18" charset="0"/>
                          <a:cs typeface="Times New Roman" pitchFamily="18" charset="0"/>
                        </a:rPr>
                        <a:t>Детска</a:t>
                      </a:r>
                      <a:r>
                        <a:rPr lang="ru-RU" sz="2400" b="1" i="1" dirty="0">
                          <a:latin typeface="Times New Roman" pitchFamily="18" charset="0"/>
                          <a:cs typeface="Times New Roman" pitchFamily="18" charset="0"/>
                        </a:rPr>
                        <a:t> градина „</a:t>
                      </a:r>
                      <a:r>
                        <a:rPr lang="ru-RU" sz="2400" b="1" i="1" dirty="0" err="1">
                          <a:latin typeface="Times New Roman" pitchFamily="18" charset="0"/>
                          <a:cs typeface="Times New Roman" pitchFamily="18" charset="0"/>
                        </a:rPr>
                        <a:t>Звънче</a:t>
                      </a:r>
                      <a:r>
                        <a:rPr lang="ru-RU" sz="2400" b="1" i="1" dirty="0">
                          <a:latin typeface="Times New Roman" pitchFamily="18" charset="0"/>
                          <a:cs typeface="Times New Roman" pitchFamily="18" charset="0"/>
                        </a:rPr>
                        <a:t>“, гр. </a:t>
                      </a:r>
                      <a:r>
                        <a:rPr lang="ru-RU" sz="2400" b="1" i="1" dirty="0" err="1">
                          <a:latin typeface="Times New Roman" pitchFamily="18" charset="0"/>
                          <a:cs typeface="Times New Roman" pitchFamily="18" charset="0"/>
                        </a:rPr>
                        <a:t>Етрополе</a:t>
                      </a:r>
                      <a:endParaRPr lang="ru-RU" sz="24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2" name="Правоъгълник 1"/>
          <p:cNvSpPr/>
          <p:nvPr/>
        </p:nvSpPr>
        <p:spPr>
          <a:xfrm>
            <a:off x="3491880" y="1340768"/>
            <a:ext cx="33554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Очаквани резултати</a:t>
            </a:r>
            <a:r>
              <a:rPr lang="bg-BG" sz="2400" b="1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349451" y="332656"/>
            <a:ext cx="630261" cy="623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8352952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4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4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онтейнер за съдържание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190" y="2394903"/>
            <a:ext cx="2924184" cy="41490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12160" y="2420888"/>
            <a:ext cx="3024336" cy="41490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318820134"/>
              </p:ext>
            </p:extLst>
          </p:nvPr>
        </p:nvGraphicFramePr>
        <p:xfrm>
          <a:off x="2051720" y="404664"/>
          <a:ext cx="6096000" cy="731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6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dirty="0" err="1">
                          <a:latin typeface="Times New Roman" pitchFamily="18" charset="0"/>
                          <a:cs typeface="Times New Roman" pitchFamily="18" charset="0"/>
                        </a:rPr>
                        <a:t>Детска</a:t>
                      </a:r>
                      <a:r>
                        <a:rPr lang="ru-RU" sz="2400" b="1" i="1" dirty="0">
                          <a:latin typeface="Times New Roman" pitchFamily="18" charset="0"/>
                          <a:cs typeface="Times New Roman" pitchFamily="18" charset="0"/>
                        </a:rPr>
                        <a:t> градина „</a:t>
                      </a:r>
                      <a:r>
                        <a:rPr lang="ru-RU" sz="2400" b="1" i="1" dirty="0" err="1">
                          <a:latin typeface="Times New Roman" pitchFamily="18" charset="0"/>
                          <a:cs typeface="Times New Roman" pitchFamily="18" charset="0"/>
                        </a:rPr>
                        <a:t>Звънче</a:t>
                      </a:r>
                      <a:r>
                        <a:rPr lang="ru-RU" sz="2400" b="1" i="1" dirty="0">
                          <a:latin typeface="Times New Roman" pitchFamily="18" charset="0"/>
                          <a:cs typeface="Times New Roman" pitchFamily="18" charset="0"/>
                        </a:rPr>
                        <a:t>“, гр. </a:t>
                      </a:r>
                      <a:r>
                        <a:rPr lang="ru-RU" sz="2400" b="1" i="1" dirty="0" err="1">
                          <a:latin typeface="Times New Roman" pitchFamily="18" charset="0"/>
                          <a:cs typeface="Times New Roman" pitchFamily="18" charset="0"/>
                        </a:rPr>
                        <a:t>Етрополе</a:t>
                      </a:r>
                      <a:endParaRPr lang="ru-RU" sz="24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bg-B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pic>
        <p:nvPicPr>
          <p:cNvPr id="7" name="Картина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15816" y="2708920"/>
            <a:ext cx="2952328" cy="41226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Правоъгълник 1"/>
          <p:cNvSpPr/>
          <p:nvPr/>
        </p:nvSpPr>
        <p:spPr>
          <a:xfrm>
            <a:off x="1043608" y="1196752"/>
            <a:ext cx="72008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Font typeface="Wingdings" pitchFamily="2" charset="2"/>
              <a:buChar char="ü"/>
            </a:pPr>
            <a:r>
              <a:rPr lang="bg-BG" sz="2000" dirty="0">
                <a:latin typeface="Times New Roman" pitchFamily="18" charset="0"/>
                <a:cs typeface="Times New Roman" pitchFamily="18" charset="0"/>
              </a:rPr>
              <a:t>Децата и учителите преоткриват учебния процес </a:t>
            </a:r>
          </a:p>
          <a:p>
            <a:pPr algn="ctr"/>
            <a:r>
              <a:rPr lang="bg-BG" sz="2000" dirty="0">
                <a:latin typeface="Times New Roman" pitchFamily="18" charset="0"/>
                <a:cs typeface="Times New Roman" pitchFamily="18" charset="0"/>
              </a:rPr>
              <a:t>чрез импровизации и споделят положителни емоции по време на ситуациите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.</a:t>
            </a:r>
            <a:endParaRPr lang="bg-BG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205435" y="332656"/>
            <a:ext cx="630261" cy="623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90738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4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4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4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47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47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онтейнер за съдържание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2117720"/>
            <a:ext cx="2952328" cy="46956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95836" y="2117720"/>
            <a:ext cx="2952328" cy="46956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Картина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84168" y="2104829"/>
            <a:ext cx="2952328" cy="47085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109514371"/>
              </p:ext>
            </p:extLst>
          </p:nvPr>
        </p:nvGraphicFramePr>
        <p:xfrm>
          <a:off x="2195736" y="404664"/>
          <a:ext cx="6096000" cy="731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6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dirty="0" err="1">
                          <a:latin typeface="Times New Roman" pitchFamily="18" charset="0"/>
                          <a:cs typeface="Times New Roman" pitchFamily="18" charset="0"/>
                        </a:rPr>
                        <a:t>Детска</a:t>
                      </a:r>
                      <a:r>
                        <a:rPr lang="ru-RU" sz="2400" b="1" i="1" dirty="0">
                          <a:latin typeface="Times New Roman" pitchFamily="18" charset="0"/>
                          <a:cs typeface="Times New Roman" pitchFamily="18" charset="0"/>
                        </a:rPr>
                        <a:t> градина „</a:t>
                      </a:r>
                      <a:r>
                        <a:rPr lang="ru-RU" sz="2400" b="1" i="1" dirty="0" err="1">
                          <a:latin typeface="Times New Roman" pitchFamily="18" charset="0"/>
                          <a:cs typeface="Times New Roman" pitchFamily="18" charset="0"/>
                        </a:rPr>
                        <a:t>Звънче</a:t>
                      </a:r>
                      <a:r>
                        <a:rPr lang="ru-RU" sz="2400" b="1" i="1" dirty="0">
                          <a:latin typeface="Times New Roman" pitchFamily="18" charset="0"/>
                          <a:cs typeface="Times New Roman" pitchFamily="18" charset="0"/>
                        </a:rPr>
                        <a:t>“, гр. </a:t>
                      </a:r>
                      <a:r>
                        <a:rPr lang="ru-RU" sz="2400" b="1" i="1" dirty="0" err="1">
                          <a:latin typeface="Times New Roman" pitchFamily="18" charset="0"/>
                          <a:cs typeface="Times New Roman" pitchFamily="18" charset="0"/>
                        </a:rPr>
                        <a:t>Етрополе</a:t>
                      </a:r>
                      <a:endParaRPr lang="ru-RU" sz="24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bg-B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2" name="Правоъгълник 1"/>
          <p:cNvSpPr/>
          <p:nvPr/>
        </p:nvSpPr>
        <p:spPr>
          <a:xfrm>
            <a:off x="307132" y="908720"/>
            <a:ext cx="849694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000" dirty="0">
                <a:latin typeface="Times New Roman" pitchFamily="18" charset="0"/>
                <a:cs typeface="Times New Roman" pitchFamily="18" charset="0"/>
              </a:rPr>
              <a:t>Децата и родителите от различни семейства </a:t>
            </a:r>
          </a:p>
          <a:p>
            <a:pPr algn="ctr"/>
            <a:r>
              <a:rPr lang="bg-BG" sz="2000" dirty="0">
                <a:latin typeface="Times New Roman" pitchFamily="18" charset="0"/>
                <a:cs typeface="Times New Roman" pitchFamily="18" charset="0"/>
              </a:rPr>
              <a:t>участват съвместно във физически и творчески активности и изработват заедно творчески продукти: музика, образователни игри, </a:t>
            </a:r>
          </a:p>
          <a:p>
            <a:pPr algn="ctr"/>
            <a:r>
              <a:rPr lang="bg-BG" sz="2000" dirty="0">
                <a:latin typeface="Times New Roman" pitchFamily="18" charset="0"/>
                <a:cs typeface="Times New Roman" pitchFamily="18" charset="0"/>
              </a:rPr>
              <a:t>художествени изделия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.</a:t>
            </a:r>
            <a:endParaRPr lang="bg-BG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277443" y="332656"/>
            <a:ext cx="630261" cy="623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4493845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Контейнер за съдържание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-522313" y="2871192"/>
            <a:ext cx="4464496" cy="298782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1957850"/>
              </p:ext>
            </p:extLst>
          </p:nvPr>
        </p:nvGraphicFramePr>
        <p:xfrm>
          <a:off x="2123728" y="332656"/>
          <a:ext cx="6096000" cy="8229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6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dirty="0" err="1">
                          <a:latin typeface="Times New Roman" pitchFamily="18" charset="0"/>
                          <a:cs typeface="Times New Roman" pitchFamily="18" charset="0"/>
                        </a:rPr>
                        <a:t>Детска</a:t>
                      </a:r>
                      <a:r>
                        <a:rPr lang="ru-RU" sz="2400" b="1" i="1" dirty="0">
                          <a:latin typeface="Times New Roman" pitchFamily="18" charset="0"/>
                          <a:cs typeface="Times New Roman" pitchFamily="18" charset="0"/>
                        </a:rPr>
                        <a:t> градина „</a:t>
                      </a:r>
                      <a:r>
                        <a:rPr lang="ru-RU" sz="2400" b="1" i="1" dirty="0" err="1">
                          <a:latin typeface="Times New Roman" pitchFamily="18" charset="0"/>
                          <a:cs typeface="Times New Roman" pitchFamily="18" charset="0"/>
                        </a:rPr>
                        <a:t>Звънче</a:t>
                      </a:r>
                      <a:r>
                        <a:rPr lang="ru-RU" sz="2400" b="1" i="1" dirty="0">
                          <a:latin typeface="Times New Roman" pitchFamily="18" charset="0"/>
                          <a:cs typeface="Times New Roman" pitchFamily="18" charset="0"/>
                        </a:rPr>
                        <a:t>“, гр. </a:t>
                      </a:r>
                      <a:r>
                        <a:rPr lang="ru-RU" sz="2400" b="1" i="1" dirty="0" err="1">
                          <a:latin typeface="Times New Roman" pitchFamily="18" charset="0"/>
                          <a:cs typeface="Times New Roman" pitchFamily="18" charset="0"/>
                        </a:rPr>
                        <a:t>Етрополе</a:t>
                      </a:r>
                      <a:endParaRPr lang="ru-RU" sz="24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bg-BG" sz="24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2" name="Правоъгълник 1"/>
          <p:cNvSpPr/>
          <p:nvPr/>
        </p:nvSpPr>
        <p:spPr>
          <a:xfrm>
            <a:off x="3240038" y="1484784"/>
            <a:ext cx="259228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000" dirty="0">
                <a:latin typeface="Times New Roman" pitchFamily="18" charset="0"/>
                <a:cs typeface="Times New Roman" pitchFamily="18" charset="0"/>
              </a:rPr>
              <a:t>Пред нас – </a:t>
            </a:r>
          </a:p>
          <a:p>
            <a:pPr algn="ctr"/>
            <a:r>
              <a:rPr lang="bg-BG" sz="2000" dirty="0">
                <a:latin typeface="Times New Roman" pitchFamily="18" charset="0"/>
                <a:cs typeface="Times New Roman" pitchFamily="18" charset="0"/>
              </a:rPr>
              <a:t>педагозите и колектива на ДГ „Звънче“, стои предизвикателството да  формираме у децата чувство за съпричастност, умение за съпреживяване, което ще е една добра възможност за уважение и разбиране на чувствата и състоянията на другите.</a:t>
            </a: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277443" y="260648"/>
            <a:ext cx="630261" cy="623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Картина 3">
            <a:extLst>
              <a:ext uri="{FF2B5EF4-FFF2-40B4-BE49-F238E27FC236}">
                <a16:creationId xmlns:a16="http://schemas.microsoft.com/office/drawing/2014/main" xmlns="" id="{1AA20189-6A44-B053-01F1-B383EBAC99E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4969374" y="1400753"/>
            <a:ext cx="4786843" cy="359013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8241428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531" y="908720"/>
            <a:ext cx="4392485" cy="31705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44723479"/>
              </p:ext>
            </p:extLst>
          </p:nvPr>
        </p:nvGraphicFramePr>
        <p:xfrm>
          <a:off x="2123728" y="301785"/>
          <a:ext cx="6096000" cy="8229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6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dirty="0" err="1">
                          <a:latin typeface="Times New Roman" pitchFamily="18" charset="0"/>
                          <a:cs typeface="Times New Roman" pitchFamily="18" charset="0"/>
                        </a:rPr>
                        <a:t>Детска</a:t>
                      </a:r>
                      <a:r>
                        <a:rPr lang="ru-RU" sz="2400" b="1" i="1" dirty="0">
                          <a:latin typeface="Times New Roman" pitchFamily="18" charset="0"/>
                          <a:cs typeface="Times New Roman" pitchFamily="18" charset="0"/>
                        </a:rPr>
                        <a:t> градина „</a:t>
                      </a:r>
                      <a:r>
                        <a:rPr lang="ru-RU" sz="2400" b="1" i="1" dirty="0" err="1">
                          <a:latin typeface="Times New Roman" pitchFamily="18" charset="0"/>
                          <a:cs typeface="Times New Roman" pitchFamily="18" charset="0"/>
                        </a:rPr>
                        <a:t>Звънче</a:t>
                      </a:r>
                      <a:r>
                        <a:rPr lang="ru-RU" sz="2400" b="1" i="1" dirty="0">
                          <a:latin typeface="Times New Roman" pitchFamily="18" charset="0"/>
                          <a:cs typeface="Times New Roman" pitchFamily="18" charset="0"/>
                        </a:rPr>
                        <a:t>“, гр. </a:t>
                      </a:r>
                      <a:r>
                        <a:rPr lang="ru-RU" sz="2400" b="1" i="1" dirty="0" err="1">
                          <a:latin typeface="Times New Roman" pitchFamily="18" charset="0"/>
                          <a:cs typeface="Times New Roman" pitchFamily="18" charset="0"/>
                        </a:rPr>
                        <a:t>Етрополе</a:t>
                      </a:r>
                      <a:endParaRPr lang="ru-RU" sz="24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bg-BG" sz="24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pic>
        <p:nvPicPr>
          <p:cNvPr id="11" name="Картина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16016" y="2756268"/>
            <a:ext cx="4248472" cy="38410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Текстово поле 5"/>
          <p:cNvSpPr txBox="1"/>
          <p:nvPr/>
        </p:nvSpPr>
        <p:spPr>
          <a:xfrm>
            <a:off x="179512" y="4574738"/>
            <a:ext cx="496858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Всяко едно дете е</a:t>
            </a:r>
            <a:endParaRPr lang="en-US" sz="2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bg-BG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уникално,</a:t>
            </a:r>
            <a:endParaRPr lang="en-US" sz="2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bg-BG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единствено</a:t>
            </a:r>
            <a:endParaRPr lang="en-US" sz="2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bg-BG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 неповторимо!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493467" y="188640"/>
            <a:ext cx="630261" cy="623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8212200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2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6" grpId="2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23528" y="834211"/>
            <a:ext cx="8916548" cy="57332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3100" b="1" i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2200" b="1" i="1" dirty="0">
                <a:latin typeface="Times New Roman" pitchFamily="18" charset="0"/>
                <a:cs typeface="Times New Roman" pitchFamily="18" charset="0"/>
              </a:rPr>
              <a:t>„</a:t>
            </a:r>
            <a:r>
              <a:rPr lang="ru-RU" sz="2200" b="1" i="1" dirty="0" err="1"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ru-RU" sz="2200" b="1" i="1" dirty="0">
                <a:latin typeface="Times New Roman" pitchFamily="18" charset="0"/>
                <a:cs typeface="Times New Roman" pitchFamily="18" charset="0"/>
              </a:rPr>
              <a:t> да не можем да </a:t>
            </a:r>
            <a:r>
              <a:rPr lang="ru-RU" sz="2200" b="1" i="1" dirty="0" err="1">
                <a:latin typeface="Times New Roman" pitchFamily="18" charset="0"/>
                <a:cs typeface="Times New Roman" pitchFamily="18" charset="0"/>
              </a:rPr>
              <a:t>подготвим</a:t>
            </a:r>
            <a:r>
              <a:rPr lang="ru-RU" sz="22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i="1" dirty="0" err="1">
                <a:latin typeface="Times New Roman" pitchFamily="18" charset="0"/>
                <a:cs typeface="Times New Roman" pitchFamily="18" charset="0"/>
              </a:rPr>
              <a:t>бъдещето</a:t>
            </a:r>
            <a:r>
              <a:rPr lang="ru-RU" sz="2200" b="1" i="1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200" b="1" i="1" dirty="0" err="1">
                <a:latin typeface="Times New Roman" pitchFamily="18" charset="0"/>
                <a:cs typeface="Times New Roman" pitchFamily="18" charset="0"/>
              </a:rPr>
              <a:t>децата</a:t>
            </a:r>
            <a:r>
              <a:rPr lang="ru-RU" sz="2200" b="1" i="1" dirty="0">
                <a:latin typeface="Times New Roman" pitchFamily="18" charset="0"/>
                <a:cs typeface="Times New Roman" pitchFamily="18" charset="0"/>
              </a:rPr>
              <a:t> си, </a:t>
            </a:r>
          </a:p>
          <a:p>
            <a:pPr marL="0" indent="0" algn="ctr">
              <a:buNone/>
            </a:pPr>
            <a:r>
              <a:rPr lang="ru-RU" sz="2200" b="1" i="1" dirty="0">
                <a:latin typeface="Times New Roman" pitchFamily="18" charset="0"/>
                <a:cs typeface="Times New Roman" pitchFamily="18" charset="0"/>
              </a:rPr>
              <a:t>но </a:t>
            </a:r>
            <a:r>
              <a:rPr lang="ru-RU" sz="2200" b="1" i="1" dirty="0" err="1">
                <a:latin typeface="Times New Roman" pitchFamily="18" charset="0"/>
                <a:cs typeface="Times New Roman" pitchFamily="18" charset="0"/>
              </a:rPr>
              <a:t>поне</a:t>
            </a:r>
            <a:r>
              <a:rPr lang="ru-RU" sz="2200" b="1" i="1" dirty="0">
                <a:latin typeface="Times New Roman" pitchFamily="18" charset="0"/>
                <a:cs typeface="Times New Roman" pitchFamily="18" charset="0"/>
              </a:rPr>
              <a:t> можем да </a:t>
            </a:r>
            <a:r>
              <a:rPr lang="ru-RU" sz="2200" b="1" i="1" dirty="0" err="1">
                <a:latin typeface="Times New Roman" pitchFamily="18" charset="0"/>
                <a:cs typeface="Times New Roman" pitchFamily="18" charset="0"/>
              </a:rPr>
              <a:t>подготвим</a:t>
            </a:r>
            <a:r>
              <a:rPr lang="ru-RU" sz="22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i="1" dirty="0" err="1">
                <a:latin typeface="Times New Roman" pitchFamily="18" charset="0"/>
                <a:cs typeface="Times New Roman" pitchFamily="18" charset="0"/>
              </a:rPr>
              <a:t>децата</a:t>
            </a:r>
            <a:r>
              <a:rPr lang="ru-RU" sz="2200" b="1" i="1" dirty="0">
                <a:latin typeface="Times New Roman" pitchFamily="18" charset="0"/>
                <a:cs typeface="Times New Roman" pitchFamily="18" charset="0"/>
              </a:rPr>
              <a:t> си за </a:t>
            </a:r>
            <a:r>
              <a:rPr lang="ru-RU" sz="2200" b="1" i="1" dirty="0" err="1">
                <a:latin typeface="Times New Roman" pitchFamily="18" charset="0"/>
                <a:cs typeface="Times New Roman" pitchFamily="18" charset="0"/>
              </a:rPr>
              <a:t>бъдещето</a:t>
            </a:r>
            <a:r>
              <a:rPr lang="ru-RU" sz="2200" b="1" i="1" dirty="0">
                <a:latin typeface="Times New Roman" pitchFamily="18" charset="0"/>
                <a:cs typeface="Times New Roman" pitchFamily="18" charset="0"/>
              </a:rPr>
              <a:t>.”</a:t>
            </a:r>
            <a:endParaRPr lang="ru-RU" sz="2200" i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bg-BG" sz="40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bg-BG" sz="40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bg-BG" sz="1900" dirty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</a:t>
            </a:r>
          </a:p>
          <a:p>
            <a:pPr marL="0" indent="0" algn="ctr">
              <a:buNone/>
            </a:pPr>
            <a:endParaRPr lang="bg-BG" sz="19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bg-BG" sz="2600" i="1" dirty="0">
                <a:latin typeface="Times New Roman" pitchFamily="18" charset="0"/>
                <a:cs typeface="Times New Roman" pitchFamily="18" charset="0"/>
              </a:rPr>
              <a:t>                                                             </a:t>
            </a:r>
            <a:r>
              <a:rPr lang="bg-BG" sz="2000" i="1" dirty="0">
                <a:latin typeface="Times New Roman" pitchFamily="18" charset="0"/>
                <a:cs typeface="Times New Roman" pitchFamily="18" charset="0"/>
              </a:rPr>
              <a:t>Цветелина Маринова                    </a:t>
            </a:r>
          </a:p>
          <a:p>
            <a:pPr marL="0" indent="0" algn="ctr">
              <a:buNone/>
            </a:pPr>
            <a:r>
              <a:rPr lang="bg-BG" sz="2000" i="1" dirty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директор на ДГ „Звънче“</a:t>
            </a:r>
          </a:p>
          <a:p>
            <a:pPr marL="0" indent="0" algn="ctr">
              <a:buNone/>
            </a:pPr>
            <a:r>
              <a:rPr lang="bg-BG" sz="2000" i="1" dirty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гр. Етрополе</a:t>
            </a:r>
          </a:p>
        </p:txBody>
      </p:sp>
      <p:pic>
        <p:nvPicPr>
          <p:cNvPr id="2355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82104" y="116632"/>
            <a:ext cx="5737225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994410" y="188640"/>
            <a:ext cx="630261" cy="623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Картина 3">
            <a:extLst>
              <a:ext uri="{FF2B5EF4-FFF2-40B4-BE49-F238E27FC236}">
                <a16:creationId xmlns:a16="http://schemas.microsoft.com/office/drawing/2014/main" xmlns="" id="{4D6AAAA0-F2D5-1B3C-7093-6AB07E346F8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4214" y="2636912"/>
            <a:ext cx="3024336" cy="40324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Картина 5">
            <a:extLst>
              <a:ext uri="{FF2B5EF4-FFF2-40B4-BE49-F238E27FC236}">
                <a16:creationId xmlns:a16="http://schemas.microsoft.com/office/drawing/2014/main" xmlns="" id="{51C2CEEC-2679-1E67-011E-E3E4B3BB8B4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86125" y="2656259"/>
            <a:ext cx="2571750" cy="3429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5411208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25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25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25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25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4525</TotalTime>
  <Words>811</Words>
  <Application>Microsoft Office PowerPoint</Application>
  <PresentationFormat>On-screen Show (4:3)</PresentationFormat>
  <Paragraphs>103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тема</vt:lpstr>
      <vt:lpstr>Slide 1</vt:lpstr>
      <vt:lpstr>Slide 2</vt:lpstr>
      <vt:lpstr>Slide 3</vt:lpstr>
      <vt:lpstr>Slide 4</vt:lpstr>
      <vt:lpstr>Slide 5</vt:lpstr>
      <vt:lpstr>Детска градина „Звънче“, гр Етрополе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BG05M2ОP001-3.018-0001 „Подкрепа за приобщаващо образование“</dc:title>
  <dc:creator>asus</dc:creator>
  <cp:lastModifiedBy>Галин</cp:lastModifiedBy>
  <cp:revision>166</cp:revision>
  <dcterms:created xsi:type="dcterms:W3CDTF">2022-03-23T12:10:02Z</dcterms:created>
  <dcterms:modified xsi:type="dcterms:W3CDTF">2024-09-25T05:48:46Z</dcterms:modified>
</cp:coreProperties>
</file>