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62" r:id="rId3"/>
    <p:sldId id="263" r:id="rId4"/>
    <p:sldId id="260" r:id="rId5"/>
    <p:sldId id="261" r:id="rId6"/>
    <p:sldId id="259" r:id="rId7"/>
    <p:sldId id="257" r:id="rId8"/>
    <p:sldId id="258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ABE3143-C989-BC45-BE3E-A17BDBEF2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A4CB9E3-4E64-C3D9-DB7A-1585BA5E2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72AE5CF-B444-2CEE-E0D7-6E8A6E92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75E7C66-433A-069E-BDD3-15FDF7D5E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DF677BA-34C3-D18C-346C-43DB5447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37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BE74DF-F0B1-1146-7759-6C27AAFB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0088D33-3831-7DB0-5FAA-BDC85C03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9F98243-22D4-B150-3356-4B0948F8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CAD806E-3D0B-B5AA-F5C8-9352F27AD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8AA6B43-E278-F0D6-F071-240FAF20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5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9B4FE0B-34DE-3B26-8810-EA2094E5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E4D97D6-E45D-005D-295A-0F95B4115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81F7D28-AA4D-B075-60AD-673002A1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D87A563-4BD2-4539-9CC5-AAF806304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7D78979-546E-0707-F000-863437EA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6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C10983C-F1B4-E391-40EC-61C90D393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3FDB8D2-EEE5-98AF-8A5D-9495C81FC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41BEC758-39CE-2DBB-AF49-D750B7A21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27B7CBBB-4222-7C46-E366-E7C4A396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5/30/2024</a:t>
            </a:fld>
            <a:endParaRPr lang="en-US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2E236C5-9A20-1281-3BE0-D9FF4BD7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95F749D-645D-C13D-9FC5-F8E9A635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82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4F7FEA2-C35C-CAD0-1872-9126EAFD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36CB837-EA5C-CFA6-FAC0-CC443375A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AC50F58-D3A8-42AB-2A2C-A23F084CB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363AB87F-353E-3892-9DBD-0E1A0D82C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49F4EC78-F8DA-8FA1-BBFE-C74E48B9E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0B854466-731A-670A-6968-8EEEAA0A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BFA9668-7B32-0DC9-8CA2-3C9F2724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A1D51A2A-87C2-AD15-D8E5-FDFFFDC1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74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7473470-3D1F-DBD2-3DAA-2E853463B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D877B6FA-474A-4F61-73F1-55A6A5FA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05F620B0-2E44-82CF-C169-EE5C657A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C6521E76-A84A-1E36-AA3E-B11CF973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4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1E2F1C05-C252-09C9-DAD9-0F7F553B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E2CF84EC-2606-CDAB-B26C-32680713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F85CF52B-1ACD-C918-663A-2EEF6B0B7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77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239BE99-522D-44FE-221D-7F754DE6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9CC2A0D-3F46-53CA-D91C-8FE38C1E0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6C8F57F-7756-5447-279B-A71900247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8D9853EC-898F-F290-5693-866E34E05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5/30/2024</a:t>
            </a:fld>
            <a:endParaRPr lang="en-US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F32D925-22FE-B10E-F803-451682FD1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9C8F4416-24F0-E310-9EC8-F3E17E37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99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B92A2DA-C551-166D-A9C1-614A06F70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5BD246F1-479F-EE3C-1E09-8AED01A2D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7C26728-8131-91D0-B893-DD8480D5CF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90A314C-9AA4-CED0-CDFA-C96EA7B0F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EFF24A4-CB4E-7586-C7F1-FFF824211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BD7BA48-17E2-840D-A8D4-50C64A487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4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D353A24-D71A-6102-A401-D38308762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8147569D-B2B8-3EC3-B74B-B702E2503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93878BB-340C-38EC-84F8-1EE6D7A07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F2D4C4C-62B0-EB36-AE29-C444B5E8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9425F14-5C01-96BB-9651-0D0AB3E2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97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11145FD1-98A2-4DB6-42C0-DD5E9A3B5C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8BE043E0-DC34-057E-D766-30136AF81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2FC8365-6794-87CE-86ED-97DF2F10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7D28C5A-82AC-1724-058C-D9273334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B3FF470-99B8-D4A1-765C-F671510C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18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EEADA58A-675A-87B1-7620-8BAED411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518580A-699F-53FB-13DF-34C93A677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E270562-F7D8-7550-8D3F-84A16D57A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5/30/2024</a:t>
            </a:fld>
            <a:endParaRPr lang="en-US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12688B3-E800-798E-EF7A-FDF77ADE8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B1E86B7-2F25-3366-2FA9-30FEE2077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7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60AEB10-E2BB-AAD6-6F0E-B0FF53BDE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44" y="0"/>
            <a:ext cx="11921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5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CDED366-2138-A29D-5D7F-FB7704A24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Обща информация за проекта</a:t>
            </a:r>
            <a:endParaRPr lang="bg-BG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16.05.2019 г. бе подписан договор за предоставяне на безвъзмездна финансова помощ по проект № BG05M2ОP001-3.005-0004 „Активно приобщаване в системата на предучилищното образование“ между Министерството на образованието и науката - конкретен бенефициент, и ИА ОПНОИР - управляващ орган на ОП НОИР. Проектът се реализира по Оперативна програма „Наука и образование за интелигентен растеж“ (ОП НОИР) 2014-2020 г., съфинансирана от Европейския съюз чрез Европейските структурни и инвестиционни фондове, с конкретен бенефициент - Министерството на образованието и науката (МОН) в партньорство с Центъра за образователна интеграция на децата и учениците от етническите малцинства (ЦОИДУЕМ).</a:t>
            </a:r>
            <a:endParaRPr lang="bg-BG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bg-BG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7F041AD-83E8-E7C9-2DA3-36083B50E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48512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AE43A378-6841-2CE2-BAC4-F114143E3664}"/>
              </a:ext>
            </a:extLst>
          </p:cNvPr>
          <p:cNvSpPr txBox="1"/>
          <p:nvPr/>
        </p:nvSpPr>
        <p:spPr>
          <a:xfrm>
            <a:off x="219174" y="1185236"/>
            <a:ext cx="11972826" cy="357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№ BG05M2ОP001-3.005-0004 „Активно приобщаване в системата на предучилищното образование“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83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66D858D-06E0-1E51-5302-490E2290B95A}"/>
              </a:ext>
            </a:extLst>
          </p:cNvPr>
          <p:cNvSpPr txBox="1"/>
          <p:nvPr/>
        </p:nvSpPr>
        <p:spPr>
          <a:xfrm>
            <a:off x="141402" y="2011512"/>
            <a:ext cx="11943761" cy="40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Проектът цели разширяване на достъпа до предучилищно образование на децата от уязвими групи и живеещи в бедност. Предучилищното образование е важен период в живота на детето с оглед формиране на положително отношение към училището и създаване на мотивация за учене. Причините за невключване в предучилищно образование са свързани със социални, икономически и етнокултурни фактори, като ниски доходи, неосъзнатост на ползите от предучилищното образование, незаети на пазара на труда възрастни, които могат да се грижат за децата и др</a:t>
            </a:r>
            <a:r>
              <a:rPr lang="bg-BG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Проектът </a:t>
            </a: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предвижда набор от мерки - предоставяне на допълнително обучение по български език за децата с различен майчин език като ефективно средство за социално приобщаване в групата на връстниците, изплащане на такси за посещаване на целодневна детска градина като преодоляване на икономически бариери за включване и премахване на една от най-значимите причини за неучастие в предучилищно образование, мотивация на родителите за активно сътрудничество между семейството и детската градина.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A3F0B84-8B0C-D132-E05F-AC605D7A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1" y="0"/>
            <a:ext cx="12192000" cy="1048512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5142146-5B18-9500-DA95-CBF928BA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85" y="1103254"/>
            <a:ext cx="10162913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69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F3C920C0-365D-BFF5-A3C0-C4DDA3B9DDA5}"/>
              </a:ext>
            </a:extLst>
          </p:cNvPr>
          <p:cNvSpPr txBox="1"/>
          <p:nvPr/>
        </p:nvSpPr>
        <p:spPr>
          <a:xfrm>
            <a:off x="188536" y="1967398"/>
            <a:ext cx="11802359" cy="41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 цел 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Основната цел на проекта е навременното ранно обхващане и образователното приобщаване на деца от уязвимите групи в предучилищното образование, подкрепа на достъпа им до качествено образование, подкрепа на социалното им приемане и сближаване за изграждането им като пълноценни граждани и за успешна професионална, социална и личностна реализация.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Специфичните цели на проекта са насочени към: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Увеличаване броя на образователните институции, осигурили подкрепяща среда за включващо образование;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Повишаване броя на успешно интегрираните деца чрез образователната система от маргинализирани общности, включително роми.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01CBF71-BAC6-58F2-2C45-71465B3F0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5" y="0"/>
            <a:ext cx="12192000" cy="1048512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2CA45B41-0C88-EEA8-A65C-421C5E46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58" y="1151151"/>
            <a:ext cx="10162913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55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62D1856-06F8-F0A0-3ED3-8C3175C4C2DE}"/>
              </a:ext>
            </a:extLst>
          </p:cNvPr>
          <p:cNvSpPr txBox="1"/>
          <p:nvPr/>
        </p:nvSpPr>
        <p:spPr>
          <a:xfrm>
            <a:off x="216816" y="1989056"/>
            <a:ext cx="11973613" cy="16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Териториален обхват и финансови източници</a:t>
            </a:r>
            <a:r>
              <a:rPr lang="bg-BG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Дейностите по проекта се реализират на територията на Република България. Финансирането на дейностите по проекта е от Европейския социален фонд (ЕСФ). Проектът се </a:t>
            </a:r>
            <a:r>
              <a:rPr lang="bg-BG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съфинансира</a:t>
            </a: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със средства от ЕСФ – 85% и от Държавния бюджет на Република България – 15%.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1343689-15A8-19D5-6AE4-C4453F23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1" y="0"/>
            <a:ext cx="12192000" cy="1048512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246D8B6-EDBC-3EF0-5722-84BD17008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72" y="1092026"/>
            <a:ext cx="10162913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8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5AEC1FD4-8FAF-3AFE-E49B-2DA47A971E66}"/>
              </a:ext>
            </a:extLst>
          </p:cNvPr>
          <p:cNvSpPr txBox="1"/>
          <p:nvPr/>
        </p:nvSpPr>
        <p:spPr>
          <a:xfrm>
            <a:off x="199533" y="1330343"/>
            <a:ext cx="11913909" cy="50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Представители на целевата група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Целевата група по проекта са деца от уязвими групи, родители, учители и други педагогически и непедагогически специалисти. В изпълнението на проекта са включени 1500 детски градини, като в 130 от тях се осигурява подкрепяща среда за ранна превенция на обучителни затруднения. Общо над 50 000 деца участват в дейности за активно приобщаване в системата на предучилищното образование, като 20 000 от тях вземат участие в мерки за образователна интеграция и реинтеграция.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ДГ „Звънче“ е една от включените в проекта градини и предоставя професионална среда за работа с </a:t>
            </a: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деца със специални образователни потребности, деца с трудности в обучението, възпитанието и социализацията.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Към детската градина по проекта са назначени логопед, помощник на учителя и помощник възпитател по Дейност 2.  - Провеждане на дейности за педагогическа, психологическа и социална подкрепа на деца от уязвими групи, включително обезпечаване на средствата за такси на детски градини с повишена концентрация на деца от уязвими групи, осигуряване на допълнителен педагогически и непедагогически персонал, осигуряване на учебни материали, пособия, помагала и др. </a:t>
            </a:r>
            <a:endParaRPr lang="bg-BG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AB3F516-4601-57FA-E10D-0D62A92CB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0"/>
            <a:ext cx="12192000" cy="104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2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2F4D805-445A-A724-E4C5-85272DE02631}"/>
              </a:ext>
            </a:extLst>
          </p:cNvPr>
          <p:cNvSpPr txBox="1"/>
          <p:nvPr/>
        </p:nvSpPr>
        <p:spPr>
          <a:xfrm>
            <a:off x="520045" y="1956068"/>
            <a:ext cx="11151910" cy="513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 2: 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Провеждане на дейности за педагогическа, психологическа и социална подкрепа на деца от уязвими групи, вкл. обезпечаване на средствата за такси на детски градини с повишена концентрация на деца от уязвими групи, осигуряване на допълнителен педагогически и непедагогически персонал, осигуряване на учебни материали, пособия, помагала: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2.2. назначаване на специалисти за провеждане на допълнителните дейности за социално и емоционално развитие на децата (допустима е в институции, в които се осъществява дейност по т. 2.1);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2.3. назначаване на допълнителен педагогически персонал - психолози, логопеди, ресурсни учители;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2.4. назначаване на допълнителен непедагогически персонал - образователни медиатори, социални работници в образованието, помощници на учителя и помощник-възпитатели;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2.5. осигуряване на учебни материали, пособия, помагала и </a:t>
            </a:r>
            <a:r>
              <a:rPr lang="bg-BG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(допустима е само в съчетание с някоя от дейностите по т. 2.1 – 2.4)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bg-BG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1E203E7-F918-47F3-DA78-2ADC78A9EF4E}"/>
              </a:ext>
            </a:extLst>
          </p:cNvPr>
          <p:cNvSpPr txBox="1"/>
          <p:nvPr/>
        </p:nvSpPr>
        <p:spPr>
          <a:xfrm>
            <a:off x="2656003" y="1381033"/>
            <a:ext cx="6103854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ПРОЕКТНИ ДЕЙНОСТИ </a:t>
            </a:r>
            <a:endParaRPr kumimoji="0" lang="bg-BG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C22EB77B-62BC-6D13-3087-F57E8FB23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364"/>
            <a:ext cx="12192001" cy="10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51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D386E3B-D54B-F6A3-666A-F5C8F07F773E}"/>
              </a:ext>
            </a:extLst>
          </p:cNvPr>
          <p:cNvSpPr txBox="1"/>
          <p:nvPr/>
        </p:nvSpPr>
        <p:spPr>
          <a:xfrm>
            <a:off x="414779" y="1633830"/>
            <a:ext cx="10906813" cy="466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 3: 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Осъществяване на обучения, вкл. осигуряване на обучителни материали, пособия и др.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3.1. Обучения на учители за придобиване на знания, умения и компетентности за прилагане на специализираната методика, основана на играта за обучение по български език;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3.2. Обучения на учители за придобиване на знания, умения и компетентности за прилагане на скрининг тест за ранно оценяване на потребностите на децата от 3 години до 3 години и 6 месеца, за определяне на риска от обучителни затруднения и за тяхната превенция 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3.3. Обучение за непедагогическия персонал и други заинтересовани страни (медиатори, социални работници и помощници на учителите) за придобиване на умения за работа с родители на деца от уязвими групи (вкл. и за деца със СОП) и за прилагане на форми и методи на работа за активното приобщаване на родителите, насочени към подкрепа за изграждане на възпитателните умения, за формиране на умения за активното им социално включване и за здравословен начин на живот</a:t>
            </a:r>
            <a:endParaRPr lang="bg-BG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136D9AB-282F-ECD0-BB41-8099C5D8C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2"/>
            <a:ext cx="12192000" cy="10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237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941</Words>
  <Application>Microsoft Office PowerPoint</Application>
  <PresentationFormat>Широк екран</PresentationFormat>
  <Paragraphs>26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ISVP</dc:creator>
  <cp:lastModifiedBy>ISVP</cp:lastModifiedBy>
  <cp:revision>3</cp:revision>
  <dcterms:created xsi:type="dcterms:W3CDTF">2024-05-30T06:40:51Z</dcterms:created>
  <dcterms:modified xsi:type="dcterms:W3CDTF">2024-05-30T09:21:19Z</dcterms:modified>
</cp:coreProperties>
</file>